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0399713" cy="7218363"/>
  <p:notesSz cx="6858000" cy="9144000"/>
  <p:defaultTextStyle>
    <a:defPPr>
      <a:defRPr lang="ru-RU"/>
    </a:defPPr>
    <a:lvl1pPr marL="0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4">
          <p15:clr>
            <a:srgbClr val="A4A3A4"/>
          </p15:clr>
        </p15:guide>
        <p15:guide id="2" pos="32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262" y="72"/>
      </p:cViewPr>
      <p:guideLst>
        <p:guide orient="horz" pos="2274"/>
        <p:guide pos="32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2ED7C-4FB5-4DF0-9DBF-A4EA62F6818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6574B-0137-4A52-B8B7-220B38F85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6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6574B-0137-4A52-B8B7-220B38F85B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93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6574B-0137-4A52-B8B7-220B38F85B2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6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6574B-0137-4A52-B8B7-220B38F85B2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9979" y="2242372"/>
            <a:ext cx="8839756" cy="15472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957" y="4090406"/>
            <a:ext cx="7279799" cy="18446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3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6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2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0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76152" y="304107"/>
            <a:ext cx="2659511" cy="648315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2206" y="304107"/>
            <a:ext cx="7810618" cy="64831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47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1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06" y="4638467"/>
            <a:ext cx="8839756" cy="143364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506" y="3059451"/>
            <a:ext cx="8839756" cy="157901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6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99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3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66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9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3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66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1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206" y="1772845"/>
            <a:ext cx="5234162" cy="501442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99696" y="1772845"/>
            <a:ext cx="5235967" cy="501442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86" y="289069"/>
            <a:ext cx="9359742" cy="120306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985" y="1615778"/>
            <a:ext cx="4595013" cy="67337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331" indent="0">
              <a:buNone/>
              <a:defRPr sz="2200" b="1"/>
            </a:lvl2pPr>
            <a:lvl3pPr marL="1006663" indent="0">
              <a:buNone/>
              <a:defRPr sz="2000" b="1"/>
            </a:lvl3pPr>
            <a:lvl4pPr marL="1509994" indent="0">
              <a:buNone/>
              <a:defRPr sz="1800" b="1"/>
            </a:lvl4pPr>
            <a:lvl5pPr marL="2013326" indent="0">
              <a:buNone/>
              <a:defRPr sz="1800" b="1"/>
            </a:lvl5pPr>
            <a:lvl6pPr marL="2516657" indent="0">
              <a:buNone/>
              <a:defRPr sz="1800" b="1"/>
            </a:lvl6pPr>
            <a:lvl7pPr marL="3019989" indent="0">
              <a:buNone/>
              <a:defRPr sz="1800" b="1"/>
            </a:lvl7pPr>
            <a:lvl8pPr marL="3523320" indent="0">
              <a:buNone/>
              <a:defRPr sz="1800" b="1"/>
            </a:lvl8pPr>
            <a:lvl9pPr marL="402665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9985" y="2289157"/>
            <a:ext cx="4595013" cy="415891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2910" y="1615778"/>
            <a:ext cx="4596818" cy="67337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331" indent="0">
              <a:buNone/>
              <a:defRPr sz="2200" b="1"/>
            </a:lvl2pPr>
            <a:lvl3pPr marL="1006663" indent="0">
              <a:buNone/>
              <a:defRPr sz="2000" b="1"/>
            </a:lvl3pPr>
            <a:lvl4pPr marL="1509994" indent="0">
              <a:buNone/>
              <a:defRPr sz="1800" b="1"/>
            </a:lvl4pPr>
            <a:lvl5pPr marL="2013326" indent="0">
              <a:buNone/>
              <a:defRPr sz="1800" b="1"/>
            </a:lvl5pPr>
            <a:lvl6pPr marL="2516657" indent="0">
              <a:buNone/>
              <a:defRPr sz="1800" b="1"/>
            </a:lvl6pPr>
            <a:lvl7pPr marL="3019989" indent="0">
              <a:buNone/>
              <a:defRPr sz="1800" b="1"/>
            </a:lvl7pPr>
            <a:lvl8pPr marL="3523320" indent="0">
              <a:buNone/>
              <a:defRPr sz="1800" b="1"/>
            </a:lvl8pPr>
            <a:lvl9pPr marL="402665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82910" y="2289157"/>
            <a:ext cx="4596818" cy="415891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6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6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86" y="287398"/>
            <a:ext cx="3421434" cy="122311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5999" y="287398"/>
            <a:ext cx="5813728" cy="61606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986" y="1510510"/>
            <a:ext cx="3421434" cy="4937561"/>
          </a:xfrm>
        </p:spPr>
        <p:txBody>
          <a:bodyPr/>
          <a:lstStyle>
            <a:lvl1pPr marL="0" indent="0">
              <a:buNone/>
              <a:defRPr sz="1500"/>
            </a:lvl1pPr>
            <a:lvl2pPr marL="503331" indent="0">
              <a:buNone/>
              <a:defRPr sz="1300"/>
            </a:lvl2pPr>
            <a:lvl3pPr marL="1006663" indent="0">
              <a:buNone/>
              <a:defRPr sz="1100"/>
            </a:lvl3pPr>
            <a:lvl4pPr marL="1509994" indent="0">
              <a:buNone/>
              <a:defRPr sz="1000"/>
            </a:lvl4pPr>
            <a:lvl5pPr marL="2013326" indent="0">
              <a:buNone/>
              <a:defRPr sz="1000"/>
            </a:lvl5pPr>
            <a:lvl6pPr marL="2516657" indent="0">
              <a:buNone/>
              <a:defRPr sz="1000"/>
            </a:lvl6pPr>
            <a:lvl7pPr marL="3019989" indent="0">
              <a:buNone/>
              <a:defRPr sz="1000"/>
            </a:lvl7pPr>
            <a:lvl8pPr marL="3523320" indent="0">
              <a:buNone/>
              <a:defRPr sz="1000"/>
            </a:lvl8pPr>
            <a:lvl9pPr marL="402665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3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416" y="5052854"/>
            <a:ext cx="6239828" cy="59651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8416" y="644974"/>
            <a:ext cx="6239828" cy="4331018"/>
          </a:xfrm>
        </p:spPr>
        <p:txBody>
          <a:bodyPr/>
          <a:lstStyle>
            <a:lvl1pPr marL="0" indent="0">
              <a:buNone/>
              <a:defRPr sz="3500"/>
            </a:lvl1pPr>
            <a:lvl2pPr marL="503331" indent="0">
              <a:buNone/>
              <a:defRPr sz="3100"/>
            </a:lvl2pPr>
            <a:lvl3pPr marL="1006663" indent="0">
              <a:buNone/>
              <a:defRPr sz="2600"/>
            </a:lvl3pPr>
            <a:lvl4pPr marL="1509994" indent="0">
              <a:buNone/>
              <a:defRPr sz="2200"/>
            </a:lvl4pPr>
            <a:lvl5pPr marL="2013326" indent="0">
              <a:buNone/>
              <a:defRPr sz="2200"/>
            </a:lvl5pPr>
            <a:lvl6pPr marL="2516657" indent="0">
              <a:buNone/>
              <a:defRPr sz="2200"/>
            </a:lvl6pPr>
            <a:lvl7pPr marL="3019989" indent="0">
              <a:buNone/>
              <a:defRPr sz="2200"/>
            </a:lvl7pPr>
            <a:lvl8pPr marL="3523320" indent="0">
              <a:buNone/>
              <a:defRPr sz="2200"/>
            </a:lvl8pPr>
            <a:lvl9pPr marL="402665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8416" y="5649372"/>
            <a:ext cx="6239828" cy="847155"/>
          </a:xfrm>
        </p:spPr>
        <p:txBody>
          <a:bodyPr/>
          <a:lstStyle>
            <a:lvl1pPr marL="0" indent="0">
              <a:buNone/>
              <a:defRPr sz="1500"/>
            </a:lvl1pPr>
            <a:lvl2pPr marL="503331" indent="0">
              <a:buNone/>
              <a:defRPr sz="1300"/>
            </a:lvl2pPr>
            <a:lvl3pPr marL="1006663" indent="0">
              <a:buNone/>
              <a:defRPr sz="1100"/>
            </a:lvl3pPr>
            <a:lvl4pPr marL="1509994" indent="0">
              <a:buNone/>
              <a:defRPr sz="1000"/>
            </a:lvl4pPr>
            <a:lvl5pPr marL="2013326" indent="0">
              <a:buNone/>
              <a:defRPr sz="1000"/>
            </a:lvl5pPr>
            <a:lvl6pPr marL="2516657" indent="0">
              <a:buNone/>
              <a:defRPr sz="1000"/>
            </a:lvl6pPr>
            <a:lvl7pPr marL="3019989" indent="0">
              <a:buNone/>
              <a:defRPr sz="1000"/>
            </a:lvl7pPr>
            <a:lvl8pPr marL="3523320" indent="0">
              <a:buNone/>
              <a:defRPr sz="1000"/>
            </a:lvl8pPr>
            <a:lvl9pPr marL="402665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86" y="289069"/>
            <a:ext cx="9359742" cy="1203061"/>
          </a:xfrm>
          <a:prstGeom prst="rect">
            <a:avLst/>
          </a:prstGeom>
        </p:spPr>
        <p:txBody>
          <a:bodyPr vert="horz" lIns="100666" tIns="50333" rIns="100666" bIns="503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986" y="1684285"/>
            <a:ext cx="9359742" cy="4763786"/>
          </a:xfrm>
          <a:prstGeom prst="rect">
            <a:avLst/>
          </a:prstGeom>
        </p:spPr>
        <p:txBody>
          <a:bodyPr vert="horz" lIns="100666" tIns="50333" rIns="100666" bIns="5033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9986" y="6690354"/>
            <a:ext cx="2426600" cy="384311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7C37E-B939-46CD-859B-F8FA227CB4A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53236" y="6690354"/>
            <a:ext cx="3293242" cy="384311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53128" y="6690354"/>
            <a:ext cx="2426600" cy="384311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54960-10FE-4C57-8718-B96B886598B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6" t="17959" r="8661" b="20053"/>
          <a:stretch/>
        </p:blipFill>
        <p:spPr>
          <a:xfrm>
            <a:off x="0" y="-1"/>
            <a:ext cx="10399713" cy="7218363"/>
          </a:xfrm>
          <a:prstGeom prst="rect">
            <a:avLst/>
          </a:prstGeom>
        </p:spPr>
      </p:pic>
      <p:sp>
        <p:nvSpPr>
          <p:cNvPr id="8" name="Рамка 7"/>
          <p:cNvSpPr/>
          <p:nvPr userDrawn="1"/>
        </p:nvSpPr>
        <p:spPr>
          <a:xfrm>
            <a:off x="0" y="-13528"/>
            <a:ext cx="10399713" cy="7231891"/>
          </a:xfrm>
          <a:prstGeom prst="frame">
            <a:avLst>
              <a:gd name="adj1" fmla="val 1666"/>
            </a:avLst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69923" y="6921549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©Чайкина</a:t>
            </a:r>
            <a:r>
              <a:rPr lang="ru-RU" sz="10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З.А</a:t>
            </a:r>
            <a:r>
              <a:rPr lang="ru-RU" sz="10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2977"/>
          <a:stretch/>
        </p:blipFill>
        <p:spPr>
          <a:xfrm>
            <a:off x="87288" y="57216"/>
            <a:ext cx="2695698" cy="6987443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331768" y="3393237"/>
            <a:ext cx="720000" cy="720000"/>
          </a:xfrm>
          <a:prstGeom prst="ellipse">
            <a:avLst/>
          </a:prstGeom>
          <a:solidFill>
            <a:schemeClr val="accent2">
              <a:lumMod val="10000"/>
              <a:lumOff val="9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2373909" y="5049341"/>
            <a:ext cx="288032" cy="288000"/>
          </a:xfrm>
          <a:prstGeom prst="ellipse">
            <a:avLst/>
          </a:prstGeom>
          <a:solidFill>
            <a:schemeClr val="accent2">
              <a:lumMod val="10000"/>
              <a:lumOff val="9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4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666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499" indent="-377499" algn="l" defTabSz="100666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914" indent="-314582" algn="l" defTabSz="100666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329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1660" indent="-251666" algn="l" defTabSz="100666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4992" indent="-251666" algn="l" defTabSz="100666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23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655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4986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18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31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3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994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26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57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9989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20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652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9536" y="2061911"/>
            <a:ext cx="7920881" cy="154726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Использование ресурсов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сенсорной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комнаты в развивающей и коррекционной работе с детьми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старшего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дошкольного возраста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39816" y="4707523"/>
            <a:ext cx="5024308" cy="720080"/>
          </a:xfrm>
        </p:spPr>
        <p:txBody>
          <a:bodyPr>
            <a:noAutofit/>
          </a:bodyPr>
          <a:lstStyle/>
          <a:p>
            <a:pPr lvl="0" defTabSz="914400"/>
            <a:r>
              <a:rPr lang="ru-RU" sz="1800" dirty="0" smtClean="0">
                <a:solidFill>
                  <a:schemeClr val="accent5"/>
                </a:solidFill>
                <a:latin typeface="Monotype Corsiva" pitchFamily="66" charset="0"/>
              </a:rPr>
              <a:t>Авторы </a:t>
            </a:r>
            <a:r>
              <a:rPr lang="ru-RU" sz="1800" dirty="0">
                <a:solidFill>
                  <a:schemeClr val="accent5"/>
                </a:solidFill>
                <a:latin typeface="Monotype Corsiva" pitchFamily="66" charset="0"/>
              </a:rPr>
              <a:t>работы:</a:t>
            </a:r>
          </a:p>
          <a:p>
            <a:pPr lvl="0" defTabSz="914400"/>
            <a:r>
              <a:rPr lang="ru-RU" sz="1800" dirty="0" smtClean="0">
                <a:solidFill>
                  <a:schemeClr val="accent5"/>
                </a:solidFill>
                <a:latin typeface="Monotype Corsiva" pitchFamily="66" charset="0"/>
              </a:rPr>
              <a:t>Устимова Оксана Геннадьевна – педагог-психолог</a:t>
            </a:r>
          </a:p>
          <a:p>
            <a:pPr lvl="0" defTabSz="914400"/>
            <a:r>
              <a:rPr lang="ru-RU" sz="1800" dirty="0" smtClean="0">
                <a:solidFill>
                  <a:schemeClr val="accent5"/>
                </a:solidFill>
                <a:latin typeface="Monotype Corsiva" pitchFamily="66" charset="0"/>
              </a:rPr>
              <a:t>Петрова Татьяна Николаевна – учитель-логопед</a:t>
            </a:r>
            <a:endParaRPr lang="ru-RU" sz="1800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-1" y="-1"/>
            <a:ext cx="10399713" cy="7218363"/>
          </a:xfrm>
          <a:prstGeom prst="frame">
            <a:avLst>
              <a:gd name="adj1" fmla="val 166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9676" y="297180"/>
            <a:ext cx="4960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accent5"/>
                </a:solidFill>
                <a:latin typeface="Cambria Math" pitchFamily="18" charset="0"/>
                <a:ea typeface="Cambria Math" pitchFamily="18" charset="0"/>
              </a:rPr>
              <a:t>Х</a:t>
            </a:r>
            <a:r>
              <a:rPr lang="en-US" sz="2400" dirty="0" smtClean="0">
                <a:solidFill>
                  <a:schemeClr val="accent5"/>
                </a:solidFill>
                <a:latin typeface="Cambria Math" pitchFamily="18" charset="0"/>
                <a:ea typeface="Cambria Math" pitchFamily="18" charset="0"/>
              </a:rPr>
              <a:t>IV </a:t>
            </a:r>
            <a:r>
              <a:rPr lang="ru-RU" sz="2400" dirty="0" smtClean="0">
                <a:solidFill>
                  <a:schemeClr val="accent5"/>
                </a:solidFill>
                <a:latin typeface="Cambria Math" pitchFamily="18" charset="0"/>
                <a:ea typeface="Cambria Math" pitchFamily="18" charset="0"/>
              </a:rPr>
              <a:t>Ярмарка </a:t>
            </a:r>
            <a:r>
              <a:rPr lang="ru-RU" sz="2400" dirty="0" smtClean="0">
                <a:solidFill>
                  <a:schemeClr val="accent5"/>
                </a:solidFill>
                <a:latin typeface="Cambria Math" pitchFamily="18" charset="0"/>
                <a:ea typeface="Cambria Math" pitchFamily="18" charset="0"/>
              </a:rPr>
              <a:t>педагогических идей</a:t>
            </a:r>
            <a:endParaRPr lang="ru-RU" sz="2400" dirty="0">
              <a:solidFill>
                <a:schemeClr val="accent5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6519" y="6141225"/>
            <a:ext cx="4606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accent5"/>
                </a:solidFill>
                <a:latin typeface="Cambria Math" pitchFamily="18" charset="0"/>
                <a:ea typeface="Cambria Math" pitchFamily="18" charset="0"/>
              </a:rPr>
              <a:t>ЧДОУ «Детский сад «Кораблик</a:t>
            </a:r>
            <a:r>
              <a:rPr lang="ru-RU" sz="2400" dirty="0" smtClean="0">
                <a:solidFill>
                  <a:schemeClr val="accent5"/>
                </a:solidFill>
                <a:latin typeface="Cambria Math" pitchFamily="18" charset="0"/>
                <a:ea typeface="Cambria Math" pitchFamily="18" charset="0"/>
              </a:rPr>
              <a:t>»</a:t>
            </a:r>
            <a:endParaRPr lang="en-US" sz="2400" dirty="0" smtClean="0">
              <a:solidFill>
                <a:schemeClr val="accent5"/>
              </a:solidFill>
              <a:latin typeface="Cambria Math" pitchFamily="18" charset="0"/>
              <a:ea typeface="Cambria Math" pitchFamily="18" charset="0"/>
            </a:endParaRPr>
          </a:p>
          <a:p>
            <a:pPr lvl="0" algn="ctr"/>
            <a:r>
              <a:rPr lang="ru-RU" dirty="0" smtClean="0">
                <a:solidFill>
                  <a:schemeClr val="accent5"/>
                </a:solidFill>
                <a:latin typeface="Cambria Math" pitchFamily="18" charset="0"/>
                <a:ea typeface="Cambria Math" pitchFamily="18" charset="0"/>
              </a:rPr>
              <a:t>Гаврилов-Ям</a:t>
            </a:r>
            <a:endParaRPr lang="ru-RU" dirty="0">
              <a:solidFill>
                <a:schemeClr val="accent5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28" y="3825205"/>
            <a:ext cx="4446177" cy="295854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6"/>
          <a:stretch/>
        </p:blipFill>
        <p:spPr>
          <a:xfrm rot="16200000">
            <a:off x="2097333" y="855514"/>
            <a:ext cx="3103737" cy="240221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0"/>
          <a:stretch/>
        </p:blipFill>
        <p:spPr>
          <a:xfrm rot="16200000">
            <a:off x="4660623" y="907855"/>
            <a:ext cx="3076372" cy="2273999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6477" y="872048"/>
            <a:ext cx="3101823" cy="232016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3153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40242" y="703462"/>
            <a:ext cx="3694160" cy="276323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13986" b="8365"/>
          <a:stretch/>
        </p:blipFill>
        <p:spPr>
          <a:xfrm>
            <a:off x="3903712" y="3681189"/>
            <a:ext cx="4491505" cy="302433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91544" y="703462"/>
            <a:ext cx="3694160" cy="2763232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0314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r="15912"/>
          <a:stretch/>
        </p:blipFill>
        <p:spPr>
          <a:xfrm rot="10800000">
            <a:off x="7576120" y="4024179"/>
            <a:ext cx="2448272" cy="2763231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b="20576"/>
          <a:stretch/>
        </p:blipFill>
        <p:spPr>
          <a:xfrm rot="10800000">
            <a:off x="2514313" y="3609181"/>
            <a:ext cx="4843228" cy="318525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4311" y="548758"/>
            <a:ext cx="3417603" cy="255636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40648" y="513893"/>
            <a:ext cx="3883744" cy="290504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1482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6" r="15602" b="11303"/>
          <a:stretch/>
        </p:blipFill>
        <p:spPr>
          <a:xfrm rot="5400000">
            <a:off x="6912182" y="3945949"/>
            <a:ext cx="3000961" cy="282521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4" b="9307"/>
          <a:stretch/>
        </p:blipFill>
        <p:spPr>
          <a:xfrm rot="10800000">
            <a:off x="3183632" y="4000157"/>
            <a:ext cx="3456384" cy="285888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7"/>
          <a:stretch/>
        </p:blipFill>
        <p:spPr>
          <a:xfrm>
            <a:off x="3687688" y="440829"/>
            <a:ext cx="4824537" cy="296253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1333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r="5455"/>
          <a:stretch/>
        </p:blipFill>
        <p:spPr>
          <a:xfrm rot="10800000">
            <a:off x="5991944" y="2949909"/>
            <a:ext cx="4104456" cy="3837829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1498"/>
          <a:stretch/>
        </p:blipFill>
        <p:spPr>
          <a:xfrm rot="10800000">
            <a:off x="1383432" y="656853"/>
            <a:ext cx="4345044" cy="351261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4955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7568" y="1880989"/>
            <a:ext cx="7560192" cy="2095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Спасибо за внимание!</a:t>
            </a:r>
            <a:br>
              <a:rPr lang="ru-RU" sz="5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5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Желаем всем</a:t>
            </a:r>
            <a:br>
              <a:rPr lang="ru-RU" sz="5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5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 творческих успехов!</a:t>
            </a:r>
            <a:endParaRPr lang="ru-RU" sz="53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 flipH="1">
            <a:off x="4721345" y="5287515"/>
            <a:ext cx="2578577" cy="56590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П</a:t>
            </a:r>
            <a:r>
              <a:rPr lang="ru-RU" sz="2400" dirty="0" err="1" smtClean="0"/>
              <a:t>лохоговорящие</a:t>
            </a:r>
            <a:endParaRPr lang="ru-RU" sz="2400" dirty="0"/>
          </a:p>
        </p:txBody>
      </p:sp>
      <p:sp>
        <p:nvSpPr>
          <p:cNvPr id="6" name="Пятиугольник 5"/>
          <p:cNvSpPr/>
          <p:nvPr/>
        </p:nvSpPr>
        <p:spPr>
          <a:xfrm flipH="1">
            <a:off x="5669170" y="4447451"/>
            <a:ext cx="2705436" cy="56590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Конфликтные</a:t>
            </a:r>
            <a:endParaRPr lang="ru-RU" sz="2400" dirty="0"/>
          </a:p>
        </p:txBody>
      </p:sp>
      <p:sp>
        <p:nvSpPr>
          <p:cNvPr id="7" name="Пятиугольник 6"/>
          <p:cNvSpPr/>
          <p:nvPr/>
        </p:nvSpPr>
        <p:spPr>
          <a:xfrm flipH="1">
            <a:off x="5271864" y="1795333"/>
            <a:ext cx="2706166" cy="56590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Быстроустающие</a:t>
            </a:r>
            <a:endParaRPr lang="ru-RU" sz="2400" dirty="0"/>
          </a:p>
        </p:txBody>
      </p:sp>
      <p:sp>
        <p:nvSpPr>
          <p:cNvPr id="8" name="Пятиугольник 7"/>
          <p:cNvSpPr/>
          <p:nvPr/>
        </p:nvSpPr>
        <p:spPr>
          <a:xfrm flipH="1">
            <a:off x="6135960" y="3623290"/>
            <a:ext cx="2763155" cy="56590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Невнимательные</a:t>
            </a:r>
            <a:endParaRPr lang="ru-RU" sz="2400" dirty="0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6010633" y="2679372"/>
            <a:ext cx="2681894" cy="56590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Тревожные</a:t>
            </a:r>
            <a:endParaRPr lang="ru-RU" sz="2400" dirty="0"/>
          </a:p>
        </p:txBody>
      </p:sp>
      <p:sp>
        <p:nvSpPr>
          <p:cNvPr id="10" name="Пятиугольник 9"/>
          <p:cNvSpPr/>
          <p:nvPr/>
        </p:nvSpPr>
        <p:spPr>
          <a:xfrm flipH="1">
            <a:off x="4590301" y="971172"/>
            <a:ext cx="2431587" cy="56590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Неусидчивые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38883" y="1617385"/>
            <a:ext cx="109478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Д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Е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Т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И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416" y="296813"/>
            <a:ext cx="9359742" cy="1203061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В</a:t>
            </a:r>
            <a:r>
              <a:rPr lang="ru-RU" dirty="0" smtClean="0"/>
              <a:t>олшебная комната»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92" y="1952997"/>
            <a:ext cx="6834942" cy="4548063"/>
          </a:xfrm>
        </p:spPr>
      </p:pic>
    </p:spTree>
    <p:extLst>
      <p:ext uri="{BB962C8B-B14F-4D97-AF65-F5344CB8AC3E}">
        <p14:creationId xmlns:p14="http://schemas.microsoft.com/office/powerpoint/2010/main" val="25067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176" y="337563"/>
            <a:ext cx="7560192" cy="209597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/>
              <a:t>Цель: </a:t>
            </a:r>
            <a:r>
              <a:rPr lang="ru-RU" sz="2200" dirty="0" smtClean="0"/>
              <a:t>создание </a:t>
            </a:r>
            <a:r>
              <a:rPr lang="ru-RU" sz="2200" dirty="0"/>
              <a:t>условий, позволяющих включить компенсаторные механизмы и облегчить коррекцию речевых, эмоционально-волевых и сенсомоторных  нарушений посредствам использования полифункционального оборудования.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67608" y="1808981"/>
            <a:ext cx="7083803" cy="5120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+mj-lt"/>
                <a:ea typeface="+mj-ea"/>
                <a:cs typeface="+mj-cs"/>
              </a:rPr>
              <a:t>Задачи: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j-lt"/>
                <a:ea typeface="+mj-ea"/>
                <a:cs typeface="+mj-cs"/>
              </a:rPr>
              <a:t>- развивать тактильную чувствительность, мелкую моторику кистей пальцев рук;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j-lt"/>
                <a:ea typeface="+mj-ea"/>
                <a:cs typeface="+mj-cs"/>
              </a:rPr>
              <a:t>- совершенствовать общую моторику, координацию речи с движением;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j-lt"/>
                <a:ea typeface="+mj-ea"/>
                <a:cs typeface="+mj-cs"/>
              </a:rPr>
              <a:t>- </a:t>
            </a:r>
            <a:r>
              <a:rPr lang="ru-RU" dirty="0" smtClean="0">
                <a:latin typeface="+mj-lt"/>
                <a:ea typeface="+mj-ea"/>
                <a:cs typeface="+mj-cs"/>
              </a:rPr>
              <a:t>стимулировать </a:t>
            </a:r>
            <a:r>
              <a:rPr lang="ru-RU" dirty="0">
                <a:latin typeface="+mj-lt"/>
                <a:ea typeface="+mj-ea"/>
                <a:cs typeface="+mj-cs"/>
              </a:rPr>
              <a:t>развитие различных анализаторов – зрительного, слухового, осязательного, кинестетического;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j-lt"/>
                <a:ea typeface="+mj-ea"/>
                <a:cs typeface="+mj-cs"/>
              </a:rPr>
              <a:t>- совершенствовать коммуникативную функцию речи;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j-lt"/>
                <a:ea typeface="+mj-ea"/>
                <a:cs typeface="+mj-cs"/>
              </a:rPr>
              <a:t>- развивать навыки позитивного общения, </a:t>
            </a:r>
            <a:r>
              <a:rPr lang="ru-RU" dirty="0" err="1">
                <a:latin typeface="+mj-lt"/>
                <a:ea typeface="+mj-ea"/>
                <a:cs typeface="+mj-cs"/>
              </a:rPr>
              <a:t>саморегуляции</a:t>
            </a:r>
            <a:r>
              <a:rPr lang="ru-RU" dirty="0">
                <a:latin typeface="+mj-lt"/>
                <a:ea typeface="+mj-ea"/>
                <a:cs typeface="+mj-cs"/>
              </a:rPr>
              <a:t> и самоконтроля;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j-lt"/>
                <a:ea typeface="+mj-ea"/>
                <a:cs typeface="+mj-cs"/>
              </a:rPr>
              <a:t>- развивать эмоциональную сферу и создавать положительную мотивацию на организованную образовательную деятельность;</a:t>
            </a:r>
          </a:p>
        </p:txBody>
      </p:sp>
    </p:spTree>
    <p:extLst>
      <p:ext uri="{BB962C8B-B14F-4D97-AF65-F5344CB8AC3E}">
        <p14:creationId xmlns:p14="http://schemas.microsoft.com/office/powerpoint/2010/main" val="21531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занятий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59696" y="2169021"/>
            <a:ext cx="5197475" cy="34588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Мотивационный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Практический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Завершающий </a:t>
            </a:r>
          </a:p>
        </p:txBody>
      </p:sp>
    </p:spTree>
    <p:extLst>
      <p:ext uri="{BB962C8B-B14F-4D97-AF65-F5344CB8AC3E}">
        <p14:creationId xmlns:p14="http://schemas.microsoft.com/office/powerpoint/2010/main" val="39675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416" y="296813"/>
            <a:ext cx="9359742" cy="120306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Ритуал приветствия «Волшебная страна»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11624" y="1808981"/>
            <a:ext cx="6369100" cy="4764087"/>
          </a:xfrm>
        </p:spPr>
      </p:pic>
    </p:spTree>
    <p:extLst>
      <p:ext uri="{BB962C8B-B14F-4D97-AF65-F5344CB8AC3E}">
        <p14:creationId xmlns:p14="http://schemas.microsoft.com/office/powerpoint/2010/main" val="4913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416" y="296813"/>
            <a:ext cx="9359742" cy="120306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Вхождение в сказку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91944" y="3609181"/>
            <a:ext cx="4057478" cy="303499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4"/>
          <a:stretch/>
        </p:blipFill>
        <p:spPr>
          <a:xfrm rot="10800000">
            <a:off x="2247528" y="1499874"/>
            <a:ext cx="3529041" cy="301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416" y="296813"/>
            <a:ext cx="9359742" cy="120306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Упражнения перед зеркалами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>
          <a:xfrm rot="10800000">
            <a:off x="2247528" y="1808981"/>
            <a:ext cx="3769445" cy="260352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79976" y="3465165"/>
            <a:ext cx="3644206" cy="27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416" y="296813"/>
            <a:ext cx="9359742" cy="120306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Развитие дыхания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99656" y="1664965"/>
            <a:ext cx="6073701" cy="4543127"/>
          </a:xfr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0692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7">
      <a:dk1>
        <a:srgbClr val="6600CC"/>
      </a:dk1>
      <a:lt1>
        <a:srgbClr val="FFFFFF"/>
      </a:lt1>
      <a:dk2>
        <a:srgbClr val="4B0096"/>
      </a:dk2>
      <a:lt2>
        <a:srgbClr val="CDD7DF"/>
      </a:lt2>
      <a:accent1>
        <a:srgbClr val="9999FF"/>
      </a:accent1>
      <a:accent2>
        <a:srgbClr val="005800"/>
      </a:accent2>
      <a:accent3>
        <a:srgbClr val="B1AAC9"/>
      </a:accent3>
      <a:accent4>
        <a:srgbClr val="DADADA"/>
      </a:accent4>
      <a:accent5>
        <a:srgbClr val="005800"/>
      </a:accent5>
      <a:accent6>
        <a:srgbClr val="005800"/>
      </a:accent6>
      <a:hlink>
        <a:srgbClr val="000066"/>
      </a:hlink>
      <a:folHlink>
        <a:srgbClr val="0796B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863</TotalTime>
  <Words>156</Words>
  <Application>Microsoft Office PowerPoint</Application>
  <PresentationFormat>Произвольный</PresentationFormat>
  <Paragraphs>40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Monotype Corsiva</vt:lpstr>
      <vt:lpstr>Times New Roman</vt:lpstr>
      <vt:lpstr>Тема Office</vt:lpstr>
      <vt:lpstr>Использование ресурсов  сенсорной комнаты в развивающей и коррекционной работе с детьми  старшего дошкольного возраста</vt:lpstr>
      <vt:lpstr>Презентация PowerPoint</vt:lpstr>
      <vt:lpstr>«Волшебная комната»</vt:lpstr>
      <vt:lpstr>Цель: создание условий, позволяющих включить компенсаторные механизмы и облегчить коррекцию речевых, эмоционально-волевых и сенсомоторных  нарушений посредствам использования полифункционального оборудования. </vt:lpstr>
      <vt:lpstr>Структура занятий</vt:lpstr>
      <vt:lpstr>Ритуал приветствия «Волшебная страна»</vt:lpstr>
      <vt:lpstr>Вхождение в сказку</vt:lpstr>
      <vt:lpstr>Упражнения перед зеркалами</vt:lpstr>
      <vt:lpstr>Развитие дыхания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Желаем всем  творческих успехов!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marinatsoy1@outlook.com</cp:lastModifiedBy>
  <cp:revision>47</cp:revision>
  <dcterms:created xsi:type="dcterms:W3CDTF">2023-12-02T16:54:21Z</dcterms:created>
  <dcterms:modified xsi:type="dcterms:W3CDTF">2024-03-21T10:29:24Z</dcterms:modified>
</cp:coreProperties>
</file>