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280" r:id="rId3"/>
    <p:sldId id="281" r:id="rId4"/>
    <p:sldId id="286" r:id="rId5"/>
    <p:sldId id="282" r:id="rId6"/>
    <p:sldId id="294" r:id="rId7"/>
    <p:sldId id="290" r:id="rId8"/>
    <p:sldId id="293" r:id="rId9"/>
    <p:sldId id="291" r:id="rId10"/>
    <p:sldId id="295" r:id="rId11"/>
    <p:sldId id="292" r:id="rId12"/>
    <p:sldId id="283" r:id="rId13"/>
    <p:sldId id="284" r:id="rId14"/>
    <p:sldId id="285" r:id="rId15"/>
    <p:sldId id="289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40E08"/>
    <a:srgbClr val="B92D14"/>
    <a:srgbClr val="35759D"/>
    <a:srgbClr val="35B19D"/>
    <a:srgbClr val="FFFF00"/>
    <a:srgbClr val="491403"/>
    <a:srgbClr val="3A10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501" autoAdjust="0"/>
    <p:restoredTop sz="95596" autoAdjust="0"/>
  </p:normalViewPr>
  <p:slideViewPr>
    <p:cSldViewPr>
      <p:cViewPr varScale="1">
        <p:scale>
          <a:sx n="70" d="100"/>
          <a:sy n="70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74B375-5B96-493D-B6F8-4406A245AF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7699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C6E1EF-7B90-4C5A-AD5D-0E852A340534}" type="slidenum">
              <a:rPr lang="en-US"/>
              <a:pPr/>
              <a:t>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850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4B375-5B96-493D-B6F8-4406A245AF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31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5448300"/>
            <a:ext cx="8305800" cy="70485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5750" y="6134100"/>
            <a:ext cx="8305800" cy="4572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228600"/>
            <a:ext cx="1866900" cy="5943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228600"/>
            <a:ext cx="5448300" cy="5943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1752600"/>
            <a:ext cx="3657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657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286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52600"/>
            <a:ext cx="746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332656"/>
            <a:ext cx="6934200" cy="715963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00"/>
                </a:solidFill>
              </a:rPr>
              <a:t>«Перевёрнутый класс»</a:t>
            </a:r>
            <a:br>
              <a:rPr lang="ru-RU" sz="3600" dirty="0" smtClean="0">
                <a:solidFill>
                  <a:srgbClr val="000000"/>
                </a:solidFill>
              </a:rPr>
            </a:br>
            <a:r>
              <a:rPr lang="ru-RU" sz="3600" dirty="0" smtClean="0">
                <a:solidFill>
                  <a:srgbClr val="000000"/>
                </a:solidFill>
              </a:rPr>
              <a:t>тема «Золотая осень»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6" y="1700808"/>
            <a:ext cx="6934200" cy="3384376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800" b="1" dirty="0" smtClean="0">
                <a:solidFill>
                  <a:srgbClr val="000000"/>
                </a:solidFill>
                <a:latin typeface="18"/>
              </a:rPr>
              <a:t>Концерт «Осеннее волшебство»</a:t>
            </a:r>
          </a:p>
          <a:p>
            <a:pPr algn="ctr">
              <a:lnSpc>
                <a:spcPct val="80000"/>
              </a:lnSpc>
              <a:buNone/>
            </a:pPr>
            <a:endParaRPr lang="ru-RU" sz="2800" b="1" dirty="0" smtClean="0">
              <a:solidFill>
                <a:srgbClr val="000000"/>
              </a:solidFill>
              <a:latin typeface="18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18"/>
              </a:rPr>
              <a:t>участники: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18"/>
              </a:rPr>
              <a:t>дети подготовительной группы «Тюльпанчик»</a:t>
            </a:r>
          </a:p>
          <a:p>
            <a:pPr algn="r">
              <a:lnSpc>
                <a:spcPct val="80000"/>
              </a:lnSpc>
              <a:buNone/>
            </a:pPr>
            <a:endParaRPr lang="ru-RU" sz="1800" b="1" dirty="0" smtClean="0">
              <a:solidFill>
                <a:srgbClr val="000000"/>
              </a:solidFill>
              <a:latin typeface="18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18"/>
              </a:rPr>
              <a:t>музыкальный руководитель Борисова М.А.</a:t>
            </a:r>
          </a:p>
          <a:p>
            <a:pPr algn="r">
              <a:lnSpc>
                <a:spcPct val="80000"/>
              </a:lnSpc>
              <a:buNone/>
            </a:pPr>
            <a:endParaRPr lang="ru-RU" sz="1800" b="1" dirty="0" smtClean="0">
              <a:solidFill>
                <a:srgbClr val="000000"/>
              </a:solidFill>
              <a:latin typeface="18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18"/>
              </a:rPr>
              <a:t>воспитатель Сарычева Ю.В.</a:t>
            </a:r>
          </a:p>
          <a:p>
            <a:pPr algn="r">
              <a:lnSpc>
                <a:spcPct val="80000"/>
              </a:lnSpc>
              <a:buNone/>
            </a:pPr>
            <a:endParaRPr lang="ru-RU" sz="1800" b="1" dirty="0" smtClean="0">
              <a:solidFill>
                <a:srgbClr val="000000"/>
              </a:solidFill>
              <a:latin typeface="18"/>
            </a:endParaRPr>
          </a:p>
          <a:p>
            <a:pPr algn="r">
              <a:lnSpc>
                <a:spcPct val="80000"/>
              </a:lnSpc>
              <a:buNone/>
            </a:pPr>
            <a:endParaRPr lang="ru-RU" sz="1800" b="1" dirty="0" smtClean="0">
              <a:solidFill>
                <a:srgbClr val="000000"/>
              </a:solidFill>
              <a:latin typeface="18"/>
            </a:endParaRPr>
          </a:p>
          <a:p>
            <a:pPr algn="r">
              <a:lnSpc>
                <a:spcPct val="80000"/>
              </a:lnSpc>
              <a:buNone/>
            </a:pPr>
            <a:endParaRPr lang="ru-RU" sz="1800" b="1" dirty="0" smtClean="0">
              <a:solidFill>
                <a:srgbClr val="000000"/>
              </a:solidFill>
              <a:latin typeface="18"/>
            </a:endParaRPr>
          </a:p>
          <a:p>
            <a:pPr algn="r">
              <a:lnSpc>
                <a:spcPct val="80000"/>
              </a:lnSpc>
              <a:buNone/>
            </a:pPr>
            <a:endParaRPr lang="ru-RU" sz="1800" b="1" dirty="0" smtClean="0">
              <a:solidFill>
                <a:srgbClr val="000000"/>
              </a:solidFill>
              <a:latin typeface="18"/>
            </a:endParaRPr>
          </a:p>
          <a:p>
            <a:pPr algn="r">
              <a:lnSpc>
                <a:spcPct val="80000"/>
              </a:lnSpc>
              <a:buNone/>
            </a:pPr>
            <a:endParaRPr lang="ru-RU" sz="1800" b="1" dirty="0" smtClean="0">
              <a:solidFill>
                <a:srgbClr val="000000"/>
              </a:solidFill>
              <a:latin typeface="18"/>
            </a:endParaRPr>
          </a:p>
          <a:p>
            <a:pPr algn="ctr">
              <a:lnSpc>
                <a:spcPct val="80000"/>
              </a:lnSpc>
              <a:buNone/>
            </a:pPr>
            <a:endParaRPr lang="ru-RU" sz="1800" b="1" dirty="0" smtClean="0">
              <a:solidFill>
                <a:srgbClr val="000000"/>
              </a:solidFill>
              <a:latin typeface="18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18"/>
              </a:rPr>
              <a:t>ЧДОУ «Детский сад «Кораблик»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18"/>
              </a:rPr>
              <a:t>г.Гаврилов – Ям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18"/>
              </a:rPr>
              <a:t>2018г.</a:t>
            </a:r>
          </a:p>
          <a:p>
            <a:pPr algn="r">
              <a:lnSpc>
                <a:spcPct val="80000"/>
              </a:lnSpc>
              <a:buNone/>
            </a:pPr>
            <a:endParaRPr lang="ru-RU" sz="1800" b="1" dirty="0" smtClean="0">
              <a:solidFill>
                <a:srgbClr val="000000"/>
              </a:solidFill>
              <a:latin typeface="18"/>
            </a:endParaRPr>
          </a:p>
          <a:p>
            <a:pPr algn="ctr">
              <a:lnSpc>
                <a:spcPct val="80000"/>
              </a:lnSpc>
              <a:buNone/>
            </a:pPr>
            <a:endParaRPr lang="ru-RU" sz="2000" dirty="0" smtClean="0">
              <a:solidFill>
                <a:srgbClr val="000000"/>
              </a:solidFill>
              <a:latin typeface="18"/>
            </a:endParaRPr>
          </a:p>
          <a:p>
            <a:pPr algn="ctr">
              <a:lnSpc>
                <a:spcPct val="80000"/>
              </a:lnSpc>
              <a:buNone/>
            </a:pPr>
            <a:endParaRPr lang="ru-RU" sz="2000" dirty="0" smtClean="0">
              <a:solidFill>
                <a:srgbClr val="000000"/>
              </a:solidFill>
              <a:latin typeface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Литературное чтение</a:t>
            </a:r>
            <a:endParaRPr lang="ru-RU" sz="2800" dirty="0"/>
          </a:p>
        </p:txBody>
      </p:sp>
      <p:pic>
        <p:nvPicPr>
          <p:cNvPr id="2050" name="Picture 2" descr="E:\концерт Тюльпан\IMG_1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203" r="171"/>
          <a:stretch>
            <a:fillRect/>
          </a:stretch>
        </p:blipFill>
        <p:spPr bwMode="auto">
          <a:xfrm>
            <a:off x="4716016" y="1988840"/>
            <a:ext cx="4256424" cy="4680520"/>
          </a:xfrm>
          <a:prstGeom prst="rect">
            <a:avLst/>
          </a:prstGeom>
          <a:noFill/>
        </p:spPr>
      </p:pic>
      <p:pic>
        <p:nvPicPr>
          <p:cNvPr id="2051" name="Picture 3" descr="E:\концерт Тюльпан\IMG_1081.JPG"/>
          <p:cNvPicPr>
            <a:picLocks noChangeAspect="1" noChangeArrowheads="1"/>
          </p:cNvPicPr>
          <p:nvPr/>
        </p:nvPicPr>
        <p:blipFill>
          <a:blip r:embed="rId3" cstate="print"/>
          <a:srcRect l="22485" r="5325"/>
          <a:stretch>
            <a:fillRect/>
          </a:stretch>
        </p:blipFill>
        <p:spPr bwMode="auto">
          <a:xfrm>
            <a:off x="251520" y="1052736"/>
            <a:ext cx="4392488" cy="45365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5805264"/>
            <a:ext cx="3081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А. </a:t>
            </a:r>
            <a:r>
              <a:rPr lang="ru-RU" sz="1400" b="1" dirty="0" err="1" smtClean="0">
                <a:solidFill>
                  <a:schemeClr val="bg1"/>
                </a:solidFill>
              </a:rPr>
              <a:t>Ерикеев</a:t>
            </a:r>
            <a:r>
              <a:rPr lang="ru-RU" sz="1400" b="1" dirty="0" smtClean="0">
                <a:solidFill>
                  <a:schemeClr val="bg1"/>
                </a:solidFill>
              </a:rPr>
              <a:t> «Наступила осень»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в исполнении </a:t>
            </a:r>
            <a:r>
              <a:rPr lang="ru-RU" sz="1400" b="1" dirty="0" err="1" smtClean="0">
                <a:solidFill>
                  <a:schemeClr val="bg1"/>
                </a:solidFill>
              </a:rPr>
              <a:t>Элины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</a:rPr>
              <a:t>Бегуновой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1412776"/>
            <a:ext cx="351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В. </a:t>
            </a:r>
            <a:r>
              <a:rPr lang="ru-RU" sz="1400" b="1" dirty="0" err="1" smtClean="0">
                <a:solidFill>
                  <a:schemeClr val="bg1"/>
                </a:solidFill>
              </a:rPr>
              <a:t>Семернин</a:t>
            </a:r>
            <a:r>
              <a:rPr lang="ru-RU" sz="1400" b="1" dirty="0" smtClean="0">
                <a:solidFill>
                  <a:schemeClr val="bg1"/>
                </a:solidFill>
              </a:rPr>
              <a:t> «Осень»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 в исполнении Дмитрия </a:t>
            </a:r>
            <a:r>
              <a:rPr lang="ru-RU" sz="1400" b="1" dirty="0" err="1" smtClean="0">
                <a:solidFill>
                  <a:schemeClr val="bg1"/>
                </a:solidFill>
              </a:rPr>
              <a:t>Клеменкова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Литературное чтение</a:t>
            </a:r>
            <a:endParaRPr lang="ru-RU" sz="2800" dirty="0"/>
          </a:p>
        </p:txBody>
      </p:sp>
      <p:pic>
        <p:nvPicPr>
          <p:cNvPr id="2050" name="Picture 2" descr="C:\диск марина\Documents\концерт на перевёрнутый урок\концерт Тюльпан\IMG_1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878" r="13105" b="18526"/>
          <a:stretch>
            <a:fillRect/>
          </a:stretch>
        </p:blipFill>
        <p:spPr bwMode="auto">
          <a:xfrm>
            <a:off x="251520" y="1175657"/>
            <a:ext cx="3744416" cy="5041128"/>
          </a:xfrm>
          <a:prstGeom prst="rect">
            <a:avLst/>
          </a:prstGeom>
          <a:noFill/>
        </p:spPr>
      </p:pic>
      <p:pic>
        <p:nvPicPr>
          <p:cNvPr id="2052" name="Picture 4" descr="C:\диск марина\Documents\концерт на перевёрнутый урок\концерт Тюльпан\IMG_1109.JPG"/>
          <p:cNvPicPr>
            <a:picLocks noChangeAspect="1" noChangeArrowheads="1"/>
          </p:cNvPicPr>
          <p:nvPr/>
        </p:nvPicPr>
        <p:blipFill>
          <a:blip r:embed="rId3" cstate="print"/>
          <a:srcRect l="16522" t="15652" r="48696" b="21739"/>
          <a:stretch>
            <a:fillRect/>
          </a:stretch>
        </p:blipFill>
        <p:spPr bwMode="auto">
          <a:xfrm>
            <a:off x="4572000" y="1196752"/>
            <a:ext cx="4140460" cy="49685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32039" y="6165304"/>
            <a:ext cx="421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А. Плещеева «Осень наступила»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в исполнении Кристины </a:t>
            </a:r>
            <a:r>
              <a:rPr lang="ru-RU" sz="1400" b="1" dirty="0" err="1" smtClean="0">
                <a:solidFill>
                  <a:schemeClr val="bg1"/>
                </a:solidFill>
              </a:rPr>
              <a:t>Огородновой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6309320"/>
            <a:ext cx="3599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С. </a:t>
            </a:r>
            <a:r>
              <a:rPr lang="ru-RU" sz="1400" b="1" dirty="0" err="1" smtClean="0">
                <a:solidFill>
                  <a:schemeClr val="bg1"/>
                </a:solidFill>
              </a:rPr>
              <a:t>Подшибякина</a:t>
            </a:r>
            <a:r>
              <a:rPr lang="ru-RU" sz="1400" b="1" dirty="0" smtClean="0">
                <a:solidFill>
                  <a:schemeClr val="bg1"/>
                </a:solidFill>
              </a:rPr>
              <a:t> «Осень начинается»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в исполнении Кристины Волнистовой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491710"/>
            <a:ext cx="9144000" cy="457200"/>
          </a:xfrm>
        </p:spPr>
        <p:txBody>
          <a:bodyPr/>
          <a:lstStyle/>
          <a:p>
            <a:pPr algn="ctr"/>
            <a:r>
              <a:rPr lang="ru-RU" sz="2800" dirty="0" smtClean="0"/>
              <a:t>Сообщение на тему: </a:t>
            </a:r>
            <a:br>
              <a:rPr lang="ru-RU" sz="2800" dirty="0" smtClean="0"/>
            </a:br>
            <a:r>
              <a:rPr lang="ru-RU" sz="2800" dirty="0" smtClean="0"/>
              <a:t>«Музыка осени в творчестве русского композитора»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" name="Содержимое 4" descr="IMG_1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255543"/>
            <a:ext cx="6819202" cy="4333697"/>
          </a:xfrm>
        </p:spPr>
      </p:pic>
      <p:sp>
        <p:nvSpPr>
          <p:cNvPr id="4" name="Прямоугольник 3"/>
          <p:cNvSpPr/>
          <p:nvPr/>
        </p:nvSpPr>
        <p:spPr>
          <a:xfrm>
            <a:off x="539552" y="5589240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kern="0" dirty="0" smtClean="0">
                <a:solidFill>
                  <a:srgbClr val="FFFFFF"/>
                </a:solidFill>
                <a:latin typeface="Microsoft Sans Serif"/>
                <a:ea typeface="+mj-ea"/>
                <a:cs typeface="+mj-cs"/>
              </a:rPr>
              <a:t>Краткие сведения о П.И. Чайковском;</a:t>
            </a:r>
          </a:p>
          <a:p>
            <a:pPr marL="457200" indent="-457200">
              <a:buAutoNum type="arabicPeriod"/>
            </a:pPr>
            <a:r>
              <a:rPr lang="ru-RU" sz="2000" kern="0" dirty="0" smtClean="0">
                <a:solidFill>
                  <a:srgbClr val="FFFFFF"/>
                </a:solidFill>
                <a:latin typeface="Microsoft Sans Serif"/>
                <a:ea typeface="+mj-ea"/>
                <a:cs typeface="+mj-cs"/>
              </a:rPr>
              <a:t> Прослушивание музыкального произведения «Вальс»;</a:t>
            </a:r>
          </a:p>
          <a:p>
            <a:pPr marL="457200" indent="-457200">
              <a:buAutoNum type="arabicPeriod"/>
            </a:pPr>
            <a:r>
              <a:rPr lang="ru-RU" sz="2000" kern="0" dirty="0" smtClean="0">
                <a:solidFill>
                  <a:srgbClr val="FFFFFF"/>
                </a:solidFill>
                <a:latin typeface="Microsoft Sans Serif"/>
                <a:ea typeface="+mj-ea"/>
                <a:cs typeface="+mj-cs"/>
              </a:rPr>
              <a:t>Беседа о прослушанном произведении.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364089" y="501317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Сообщение подготовила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Алина Богачёва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132000"/>
            <a:ext cx="9828584" cy="457200"/>
          </a:xfrm>
        </p:spPr>
        <p:txBody>
          <a:bodyPr/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dirty="0" err="1" smtClean="0"/>
              <a:t>Флешмоб</a:t>
            </a:r>
            <a:r>
              <a:rPr lang="ru-RU" sz="2800" dirty="0" smtClean="0"/>
              <a:t> под песню «Зонтики» А. Литвинова</a:t>
            </a:r>
            <a:br>
              <a:rPr lang="ru-RU" sz="2800" dirty="0" smtClean="0"/>
            </a:br>
            <a:endParaRPr lang="ru-RU" sz="1800" dirty="0"/>
          </a:p>
        </p:txBody>
      </p:sp>
      <p:pic>
        <p:nvPicPr>
          <p:cNvPr id="4" name="Содержимое 3" descr="IMG_1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171"/>
          <a:stretch>
            <a:fillRect/>
          </a:stretch>
        </p:blipFill>
        <p:spPr>
          <a:xfrm>
            <a:off x="192889" y="1196752"/>
            <a:ext cx="4403204" cy="2592288"/>
          </a:xfrm>
        </p:spPr>
      </p:pic>
      <p:pic>
        <p:nvPicPr>
          <p:cNvPr id="8" name="Рисунок 7" descr="IMG_1139.JPG"/>
          <p:cNvPicPr>
            <a:picLocks noChangeAspect="1"/>
          </p:cNvPicPr>
          <p:nvPr/>
        </p:nvPicPr>
        <p:blipFill>
          <a:blip r:embed="rId3" cstate="print"/>
          <a:srcRect t="15323"/>
          <a:stretch>
            <a:fillRect/>
          </a:stretch>
        </p:blipFill>
        <p:spPr>
          <a:xfrm>
            <a:off x="4283968" y="3933056"/>
            <a:ext cx="4644008" cy="27809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0616" y="4365104"/>
            <a:ext cx="4294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Ребёнок предложил  мультипликационное сопровождение песни, которое получило большой отклик среди ребят, получился песенно- танцевальный </a:t>
            </a:r>
            <a:r>
              <a:rPr lang="ru-RU" sz="1800" dirty="0" err="1" smtClean="0">
                <a:solidFill>
                  <a:schemeClr val="bg1"/>
                </a:solidFill>
              </a:rPr>
              <a:t>флешмоб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1628800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в исполнении Андрея Минаева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989" y="404664"/>
            <a:ext cx="8728502" cy="457200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Заключительный этап-рефлексия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1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17" t="13387" b="10956"/>
          <a:stretch>
            <a:fillRect/>
          </a:stretch>
        </p:blipFill>
        <p:spPr>
          <a:xfrm>
            <a:off x="251520" y="1124744"/>
            <a:ext cx="8800509" cy="4629420"/>
          </a:xfrm>
        </p:spPr>
      </p:pic>
      <p:sp>
        <p:nvSpPr>
          <p:cNvPr id="3" name="Прямоугольник 2"/>
          <p:cNvSpPr/>
          <p:nvPr/>
        </p:nvSpPr>
        <p:spPr>
          <a:xfrm>
            <a:off x="1093828" y="5844507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Дети делились </a:t>
            </a:r>
            <a:r>
              <a:rPr lang="ru-RU" sz="2000" dirty="0" smtClean="0">
                <a:solidFill>
                  <a:schemeClr val="bg1"/>
                </a:solidFill>
              </a:rPr>
              <a:t>опытом </a:t>
            </a:r>
            <a:r>
              <a:rPr lang="ru-RU" sz="2000" dirty="0">
                <a:solidFill>
                  <a:schemeClr val="bg1"/>
                </a:solidFill>
              </a:rPr>
              <a:t>о том, </a:t>
            </a:r>
            <a:r>
              <a:rPr lang="ru-RU" sz="2000" dirty="0" smtClean="0">
                <a:solidFill>
                  <a:schemeClr val="bg1"/>
                </a:solidFill>
              </a:rPr>
              <a:t>где они смогли найти ответы на интересующие их </a:t>
            </a:r>
            <a:r>
              <a:rPr lang="ru-RU" sz="2000" dirty="0" smtClean="0">
                <a:solidFill>
                  <a:schemeClr val="bg1"/>
                </a:solidFill>
              </a:rPr>
              <a:t>вопросы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50" y="1124744"/>
            <a:ext cx="8305800" cy="2952328"/>
          </a:xfrm>
        </p:spPr>
        <p:txBody>
          <a:bodyPr/>
          <a:lstStyle/>
          <a:p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51520"/>
            <a:ext cx="7467600" cy="457200"/>
          </a:xfrm>
        </p:spPr>
        <p:txBody>
          <a:bodyPr/>
          <a:lstStyle/>
          <a:p>
            <a:pPr algn="ctr"/>
            <a:r>
              <a:rPr lang="ru-RU" dirty="0"/>
              <a:t>Подготовительный этап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69368"/>
            <a:ext cx="8424936" cy="54279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/>
              <a:t> Проживая лексическую тему недели  «Золотая осень»,  дети делились своими знаниями об осени, пели знакомые песни, знакомились с картинами осенней тематики.</a:t>
            </a:r>
          </a:p>
          <a:p>
            <a:pPr marL="0" indent="0" algn="just">
              <a:buNone/>
            </a:pPr>
            <a:r>
              <a:rPr lang="ru-RU" sz="2000" dirty="0" smtClean="0"/>
              <a:t>На  утреннем круге у ребят возникли вопросы:</a:t>
            </a:r>
          </a:p>
          <a:p>
            <a:pPr marL="0" indent="0" algn="just"/>
            <a:r>
              <a:rPr lang="ru-RU" sz="2000" dirty="0" smtClean="0"/>
              <a:t> «А можно ли увидеть осень в музыке?»</a:t>
            </a:r>
          </a:p>
          <a:p>
            <a:pPr marL="0" indent="0" algn="just"/>
            <a:r>
              <a:rPr lang="ru-RU" sz="2000" dirty="0" smtClean="0"/>
              <a:t> «А как поэты писали об осени?» и др.</a:t>
            </a:r>
          </a:p>
          <a:p>
            <a:pPr marL="0" indent="0" algn="just">
              <a:buNone/>
            </a:pPr>
            <a:r>
              <a:rPr lang="ru-RU" sz="2000" dirty="0" smtClean="0"/>
              <a:t>	Во время обсуждения </a:t>
            </a:r>
            <a:r>
              <a:rPr lang="ru-RU" sz="2000" dirty="0"/>
              <a:t>д</a:t>
            </a:r>
            <a:r>
              <a:rPr lang="ru-RU" sz="2000" dirty="0" smtClean="0"/>
              <a:t>етям было предложено узнать из разных источников ответы на интересующие их вопросы.</a:t>
            </a:r>
          </a:p>
          <a:p>
            <a:pPr marL="0" indent="0" algn="just">
              <a:buNone/>
            </a:pPr>
            <a:r>
              <a:rPr lang="ru-RU" sz="2000" dirty="0" smtClean="0"/>
              <a:t>	Через несколько дней, появились первые результаты. Дети предложили выступить в роли артистов, используя необходимые атрибуты, технические средства и костюмы. </a:t>
            </a:r>
          </a:p>
          <a:p>
            <a:pPr marL="0" indent="0" algn="just">
              <a:buNone/>
            </a:pPr>
            <a:r>
              <a:rPr lang="ru-RU" sz="2000" dirty="0"/>
              <a:t>	</a:t>
            </a:r>
            <a:r>
              <a:rPr lang="ru-RU" sz="2000" dirty="0" smtClean="0"/>
              <a:t>И вот,  что у нас получилось…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995" y="264324"/>
            <a:ext cx="8206680" cy="457200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Основной этап- реализация идей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1052736"/>
            <a:ext cx="7467600" cy="5119464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/>
              <a:t>Песни об осени</a:t>
            </a:r>
            <a:endParaRPr lang="ru-RU" sz="2800" dirty="0"/>
          </a:p>
        </p:txBody>
      </p:sp>
      <p:pic>
        <p:nvPicPr>
          <p:cNvPr id="4" name="Рисунок 3" descr="IMG_10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8800"/>
            <a:ext cx="4176464" cy="2784309"/>
          </a:xfrm>
          <a:prstGeom prst="rect">
            <a:avLst/>
          </a:prstGeom>
        </p:spPr>
      </p:pic>
      <p:pic>
        <p:nvPicPr>
          <p:cNvPr id="5" name="Рисунок 4" descr="IMG_10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628800"/>
            <a:ext cx="3924437" cy="2736304"/>
          </a:xfrm>
          <a:prstGeom prst="rect">
            <a:avLst/>
          </a:prstGeom>
        </p:spPr>
      </p:pic>
      <p:pic>
        <p:nvPicPr>
          <p:cNvPr id="6" name="Рисунок 5" descr="IMG_1082.JPG"/>
          <p:cNvPicPr>
            <a:picLocks noChangeAspect="1"/>
          </p:cNvPicPr>
          <p:nvPr/>
        </p:nvPicPr>
        <p:blipFill>
          <a:blip r:embed="rId5" cstate="print"/>
          <a:srcRect t="16304" b="8696"/>
          <a:stretch>
            <a:fillRect/>
          </a:stretch>
        </p:blipFill>
        <p:spPr>
          <a:xfrm>
            <a:off x="2411760" y="4509120"/>
            <a:ext cx="4176464" cy="2160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3573016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«Чудная пора – </a:t>
            </a:r>
            <a:r>
              <a:rPr lang="ru-RU" sz="1400" dirty="0">
                <a:solidFill>
                  <a:schemeClr val="bg1"/>
                </a:solidFill>
              </a:rPr>
              <a:t>Осень!»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Автор </a:t>
            </a:r>
            <a:r>
              <a:rPr lang="ru-RU" sz="1400" dirty="0">
                <a:solidFill>
                  <a:schemeClr val="bg1"/>
                </a:solidFill>
              </a:rPr>
              <a:t>песни Юрий </a:t>
            </a:r>
            <a:r>
              <a:rPr lang="ru-RU" sz="1400" dirty="0" err="1" smtClean="0">
                <a:solidFill>
                  <a:schemeClr val="bg1"/>
                </a:solidFill>
              </a:rPr>
              <a:t>Верижников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Исполняет  </a:t>
            </a:r>
            <a:r>
              <a:rPr lang="ru-RU" sz="1400" dirty="0" err="1" smtClean="0">
                <a:solidFill>
                  <a:schemeClr val="bg1"/>
                </a:solidFill>
              </a:rPr>
              <a:t>Ульяна</a:t>
            </a:r>
            <a:r>
              <a:rPr lang="ru-RU" sz="1400" dirty="0" smtClean="0">
                <a:solidFill>
                  <a:schemeClr val="bg1"/>
                </a:solidFill>
              </a:rPr>
              <a:t>  </a:t>
            </a:r>
            <a:r>
              <a:rPr lang="ru-RU" sz="1400" dirty="0" err="1" smtClean="0">
                <a:solidFill>
                  <a:schemeClr val="bg1"/>
                </a:solidFill>
              </a:rPr>
              <a:t>Оконечникова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56176" y="3573016"/>
            <a:ext cx="34198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«Гномик  и опята »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автор неизвестен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Исполняет Андрей Минаев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8289" y="616585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«Кап-Кап» музыка Е. Тиличеевой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Исполняет  Екатерина Муравьёва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632848" cy="792088"/>
          </a:xfrm>
        </p:spPr>
        <p:txBody>
          <a:bodyPr/>
          <a:lstStyle/>
          <a:p>
            <a:pPr algn="ctr"/>
            <a:r>
              <a:rPr lang="ru-RU" sz="2800" dirty="0" smtClean="0"/>
              <a:t>Инсценировка </a:t>
            </a:r>
            <a:br>
              <a:rPr lang="ru-RU" sz="2800" dirty="0" smtClean="0"/>
            </a:br>
            <a:r>
              <a:rPr lang="ru-RU" sz="2800" dirty="0" smtClean="0"/>
              <a:t>русской народной песни «Семечки» </a:t>
            </a:r>
            <a:endParaRPr lang="ru-RU" sz="2800" dirty="0"/>
          </a:p>
        </p:txBody>
      </p:sp>
      <p:pic>
        <p:nvPicPr>
          <p:cNvPr id="4" name="Содержимое 3" descr="IMG_1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000"/>
          <a:stretch>
            <a:fillRect/>
          </a:stretch>
        </p:blipFill>
        <p:spPr>
          <a:xfrm>
            <a:off x="179513" y="1700808"/>
            <a:ext cx="8756824" cy="49939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05273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 исполнении Захара и Златы </a:t>
            </a:r>
            <a:r>
              <a:rPr lang="ru-RU" dirty="0" err="1" smtClean="0">
                <a:solidFill>
                  <a:schemeClr val="bg1"/>
                </a:solidFill>
              </a:rPr>
              <a:t>Кардаильских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Литературное чтение</a:t>
            </a:r>
            <a:endParaRPr lang="ru-RU" sz="2800" dirty="0"/>
          </a:p>
        </p:txBody>
      </p:sp>
      <p:pic>
        <p:nvPicPr>
          <p:cNvPr id="7" name="Рисунок 6" descr="IMG_1112.JPG"/>
          <p:cNvPicPr>
            <a:picLocks noChangeAspect="1"/>
          </p:cNvPicPr>
          <p:nvPr/>
        </p:nvPicPr>
        <p:blipFill>
          <a:blip r:embed="rId2" cstate="print"/>
          <a:srcRect t="33514" r="12963" b="11102"/>
          <a:stretch>
            <a:fillRect/>
          </a:stretch>
        </p:blipFill>
        <p:spPr>
          <a:xfrm>
            <a:off x="395536" y="1124744"/>
            <a:ext cx="4032449" cy="4896544"/>
          </a:xfrm>
          <a:prstGeom prst="rect">
            <a:avLst/>
          </a:prstGeom>
        </p:spPr>
      </p:pic>
      <p:pic>
        <p:nvPicPr>
          <p:cNvPr id="8" name="Рисунок 7" descr="IMG_1089.JPG"/>
          <p:cNvPicPr>
            <a:picLocks noChangeAspect="1"/>
          </p:cNvPicPr>
          <p:nvPr/>
        </p:nvPicPr>
        <p:blipFill>
          <a:blip r:embed="rId3" cstate="print"/>
          <a:srcRect l="17326" t="25682" r="12586" b="7151"/>
          <a:stretch>
            <a:fillRect/>
          </a:stretch>
        </p:blipFill>
        <p:spPr>
          <a:xfrm>
            <a:off x="5004048" y="1196752"/>
            <a:ext cx="3384376" cy="4824536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95536" y="6093296"/>
            <a:ext cx="4176464" cy="576064"/>
          </a:xfrm>
        </p:spPr>
        <p:txBody>
          <a:bodyPr/>
          <a:lstStyle/>
          <a:p>
            <a:pPr algn="ctr">
              <a:buNone/>
            </a:pPr>
            <a:r>
              <a:rPr lang="ru-RU" sz="1400" dirty="0" smtClean="0"/>
              <a:t>Г. </a:t>
            </a:r>
            <a:r>
              <a:rPr lang="ru-RU" sz="1400" dirty="0" err="1" smtClean="0"/>
              <a:t>Ключникова</a:t>
            </a:r>
            <a:r>
              <a:rPr lang="ru-RU" sz="1400" dirty="0" smtClean="0"/>
              <a:t> «Осень» </a:t>
            </a:r>
          </a:p>
          <a:p>
            <a:pPr algn="ctr">
              <a:buNone/>
            </a:pPr>
            <a:r>
              <a:rPr lang="ru-RU" sz="1400" dirty="0" smtClean="0"/>
              <a:t>в исполнении Анны </a:t>
            </a:r>
            <a:r>
              <a:rPr lang="ru-RU" sz="1400" dirty="0" err="1" smtClean="0"/>
              <a:t>Ивасюк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000628" y="614364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1400" dirty="0" smtClean="0">
                <a:solidFill>
                  <a:schemeClr val="bg1"/>
                </a:solidFill>
                <a:latin typeface="+mn-lt"/>
              </a:rPr>
              <a:t>Е. Трутнева «Стало вдруг светлее вдвое» в исполнении Дарьи </a:t>
            </a:r>
            <a:r>
              <a:rPr lang="ru-RU" sz="1400" dirty="0" err="1" smtClean="0">
                <a:solidFill>
                  <a:schemeClr val="bg1"/>
                </a:solidFill>
                <a:latin typeface="+mn-lt"/>
              </a:rPr>
              <a:t>Сутыриной</a:t>
            </a:r>
            <a:endParaRPr lang="ru-RU" sz="1400" dirty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Литературное чтение</a:t>
            </a:r>
            <a:endParaRPr lang="ru-RU" sz="2800" dirty="0"/>
          </a:p>
        </p:txBody>
      </p:sp>
      <p:pic>
        <p:nvPicPr>
          <p:cNvPr id="1026" name="Picture 2" descr="E:\концерт Тюльпан\IMG_1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312368" cy="4968552"/>
          </a:xfrm>
          <a:prstGeom prst="rect">
            <a:avLst/>
          </a:prstGeom>
          <a:noFill/>
        </p:spPr>
      </p:pic>
      <p:pic>
        <p:nvPicPr>
          <p:cNvPr id="1027" name="Picture 3" descr="E:\концерт Тюльпан\IMG_1129.JPG"/>
          <p:cNvPicPr>
            <a:picLocks noChangeAspect="1" noChangeArrowheads="1"/>
          </p:cNvPicPr>
          <p:nvPr/>
        </p:nvPicPr>
        <p:blipFill>
          <a:blip r:embed="rId3" cstate="print"/>
          <a:srcRect l="23585" r="30189" b="25000"/>
          <a:stretch>
            <a:fillRect/>
          </a:stretch>
        </p:blipFill>
        <p:spPr bwMode="auto">
          <a:xfrm>
            <a:off x="4139952" y="1196752"/>
            <a:ext cx="4660140" cy="50405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6093296"/>
            <a:ext cx="3479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Т.Бокова «Праздник урожая» 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в исполнении Савелия Семибратова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9527" y="6165304"/>
            <a:ext cx="3502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Г. </a:t>
            </a:r>
            <a:r>
              <a:rPr lang="ru-RU" sz="1400" b="1" dirty="0" err="1" smtClean="0">
                <a:solidFill>
                  <a:schemeClr val="bg1"/>
                </a:solidFill>
              </a:rPr>
              <a:t>Ключникова</a:t>
            </a:r>
            <a:r>
              <a:rPr lang="ru-RU" sz="1400" b="1" dirty="0" smtClean="0">
                <a:solidFill>
                  <a:schemeClr val="bg1"/>
                </a:solidFill>
              </a:rPr>
              <a:t> «Осень»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  исполнении Анастасии  </a:t>
            </a:r>
            <a:r>
              <a:rPr lang="ru-RU" sz="1400" b="1" dirty="0" err="1" smtClean="0">
                <a:solidFill>
                  <a:schemeClr val="bg1"/>
                </a:solidFill>
              </a:rPr>
              <a:t>Трясковой</a:t>
            </a:r>
            <a:endParaRPr lang="ru-RU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Литературное чтение</a:t>
            </a:r>
            <a:endParaRPr lang="ru-RU" sz="2800" dirty="0"/>
          </a:p>
        </p:txBody>
      </p:sp>
      <p:pic>
        <p:nvPicPr>
          <p:cNvPr id="4" name="Содержимое 3" descr="IMG_1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482" t="19003" r="28166" b="31794"/>
          <a:stretch>
            <a:fillRect/>
          </a:stretch>
        </p:blipFill>
        <p:spPr>
          <a:xfrm>
            <a:off x="179512" y="1124744"/>
            <a:ext cx="4488499" cy="3960440"/>
          </a:xfrm>
        </p:spPr>
      </p:pic>
      <p:pic>
        <p:nvPicPr>
          <p:cNvPr id="5" name="Рисунок 4" descr="IMG_1074.JPG"/>
          <p:cNvPicPr>
            <a:picLocks noChangeAspect="1"/>
          </p:cNvPicPr>
          <p:nvPr/>
        </p:nvPicPr>
        <p:blipFill>
          <a:blip r:embed="rId3" cstate="print"/>
          <a:srcRect l="41392" t="23900" r="6171"/>
          <a:stretch>
            <a:fillRect/>
          </a:stretch>
        </p:blipFill>
        <p:spPr>
          <a:xfrm>
            <a:off x="4752912" y="2420888"/>
            <a:ext cx="4391088" cy="4248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5301208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М. </a:t>
            </a:r>
            <a:r>
              <a:rPr lang="ru-RU" sz="1400" dirty="0" err="1" smtClean="0">
                <a:solidFill>
                  <a:schemeClr val="bg1"/>
                </a:solidFill>
              </a:rPr>
              <a:t>Ходякова</a:t>
            </a:r>
            <a:r>
              <a:rPr lang="ru-RU" sz="1400" dirty="0" smtClean="0">
                <a:solidFill>
                  <a:schemeClr val="bg1"/>
                </a:solidFill>
              </a:rPr>
              <a:t> «Осень»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в исполнении Полины </a:t>
            </a:r>
            <a:r>
              <a:rPr lang="ru-RU" sz="1400" dirty="0" err="1" smtClean="0">
                <a:solidFill>
                  <a:schemeClr val="bg1"/>
                </a:solidFill>
              </a:rPr>
              <a:t>Василинец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1628800"/>
            <a:ext cx="449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М. </a:t>
            </a:r>
            <a:r>
              <a:rPr lang="ru-RU" sz="1400" dirty="0" err="1" smtClean="0">
                <a:solidFill>
                  <a:schemeClr val="bg1"/>
                </a:solidFill>
              </a:rPr>
              <a:t>Ивенсен</a:t>
            </a:r>
            <a:r>
              <a:rPr lang="ru-RU" sz="1400" dirty="0" smtClean="0">
                <a:solidFill>
                  <a:schemeClr val="bg1"/>
                </a:solidFill>
              </a:rPr>
              <a:t> «Падают листья»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в исполнении Константина Птицына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Литературное чтение</a:t>
            </a:r>
            <a:endParaRPr lang="ru-RU" sz="2800" dirty="0"/>
          </a:p>
        </p:txBody>
      </p:sp>
      <p:pic>
        <p:nvPicPr>
          <p:cNvPr id="1026" name="Picture 2" descr="E:\концерт Тюльпан\IMG_1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864" t="14953" r="9283" b="30926"/>
          <a:stretch>
            <a:fillRect/>
          </a:stretch>
        </p:blipFill>
        <p:spPr bwMode="auto">
          <a:xfrm>
            <a:off x="0" y="980728"/>
            <a:ext cx="5184576" cy="3024336"/>
          </a:xfrm>
          <a:prstGeom prst="rect">
            <a:avLst/>
          </a:prstGeom>
          <a:noFill/>
        </p:spPr>
      </p:pic>
      <p:pic>
        <p:nvPicPr>
          <p:cNvPr id="1027" name="Picture 3" descr="E:\концерт Тюльпан\IMG_1090.JPG"/>
          <p:cNvPicPr>
            <a:picLocks noChangeAspect="1" noChangeArrowheads="1"/>
          </p:cNvPicPr>
          <p:nvPr/>
        </p:nvPicPr>
        <p:blipFill>
          <a:blip r:embed="rId3" cstate="print"/>
          <a:srcRect l="26310" t="18791" r="15206" b="34485"/>
          <a:stretch>
            <a:fillRect/>
          </a:stretch>
        </p:blipFill>
        <p:spPr bwMode="auto">
          <a:xfrm>
            <a:off x="4057865" y="4005064"/>
            <a:ext cx="5086135" cy="28529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4221088"/>
            <a:ext cx="514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               Стихотворение «Осень»  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     автор и исполнитель </a:t>
            </a:r>
            <a:r>
              <a:rPr lang="ru-RU" sz="1400" b="1" dirty="0" err="1" smtClean="0">
                <a:solidFill>
                  <a:schemeClr val="bg1"/>
                </a:solidFill>
              </a:rPr>
              <a:t>Дарина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</a:rPr>
              <a:t>Спирина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227687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292080" y="299695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Г. </a:t>
            </a:r>
            <a:r>
              <a:rPr lang="ru-RU" sz="1400" b="1" dirty="0" err="1" smtClean="0">
                <a:solidFill>
                  <a:schemeClr val="bg1"/>
                </a:solidFill>
              </a:rPr>
              <a:t>Ключникова</a:t>
            </a:r>
            <a:r>
              <a:rPr lang="ru-RU" sz="1400" b="1" dirty="0" smtClean="0">
                <a:solidFill>
                  <a:schemeClr val="bg1"/>
                </a:solidFill>
              </a:rPr>
              <a:t> «Осень»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  исполнении Варвары Авдеевой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Литературное чтение</a:t>
            </a:r>
            <a:endParaRPr lang="ru-RU" sz="2800" dirty="0"/>
          </a:p>
        </p:txBody>
      </p:sp>
      <p:pic>
        <p:nvPicPr>
          <p:cNvPr id="4" name="Рисунок 3" descr="IMG_1133.JPG"/>
          <p:cNvPicPr>
            <a:picLocks noChangeAspect="1"/>
          </p:cNvPicPr>
          <p:nvPr/>
        </p:nvPicPr>
        <p:blipFill rotWithShape="1">
          <a:blip r:embed="rId2" cstate="print"/>
          <a:srcRect l="30786" t="26101" r="11331" b="27359"/>
          <a:stretch/>
        </p:blipFill>
        <p:spPr>
          <a:xfrm>
            <a:off x="179512" y="980728"/>
            <a:ext cx="3960440" cy="5152572"/>
          </a:xfrm>
          <a:prstGeom prst="rect">
            <a:avLst/>
          </a:prstGeom>
        </p:spPr>
      </p:pic>
      <p:pic>
        <p:nvPicPr>
          <p:cNvPr id="1026" name="Picture 2" descr="C:\диск марина\Documents\концерт на перевёрнутый урок\концерт Тюльпан\IMG_11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776" r="37001" b="10389"/>
          <a:stretch>
            <a:fillRect/>
          </a:stretch>
        </p:blipFill>
        <p:spPr bwMode="auto">
          <a:xfrm>
            <a:off x="4716016" y="980728"/>
            <a:ext cx="4041613" cy="50405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165304"/>
            <a:ext cx="421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М. </a:t>
            </a:r>
            <a:r>
              <a:rPr lang="ru-RU" sz="1400" dirty="0" err="1" smtClean="0">
                <a:solidFill>
                  <a:schemeClr val="bg1"/>
                </a:solidFill>
              </a:rPr>
              <a:t>Ходякова</a:t>
            </a:r>
            <a:r>
              <a:rPr lang="ru-RU" sz="1400" dirty="0" smtClean="0">
                <a:solidFill>
                  <a:schemeClr val="bg1"/>
                </a:solidFill>
              </a:rPr>
              <a:t> «Зонтик»,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в исполнении  Екатерины </a:t>
            </a:r>
            <a:r>
              <a:rPr lang="ru-RU" sz="1400" dirty="0" err="1" smtClean="0">
                <a:solidFill>
                  <a:schemeClr val="bg1"/>
                </a:solidFill>
              </a:rPr>
              <a:t>Цой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609329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Н. Дмитриева «Жёлтой краской кто-то»,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в исполнении Ивана Васильева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-24 10">
      <a:dk1>
        <a:srgbClr val="4D4D4D"/>
      </a:dk1>
      <a:lt1>
        <a:srgbClr val="FFFFFF"/>
      </a:lt1>
      <a:dk2>
        <a:srgbClr val="4D4D4D"/>
      </a:dk2>
      <a:lt2>
        <a:srgbClr val="DD6705"/>
      </a:lt2>
      <a:accent1>
        <a:srgbClr val="EB8B09"/>
      </a:accent1>
      <a:accent2>
        <a:srgbClr val="F5A437"/>
      </a:accent2>
      <a:accent3>
        <a:srgbClr val="FFFFFF"/>
      </a:accent3>
      <a:accent4>
        <a:srgbClr val="404040"/>
      </a:accent4>
      <a:accent5>
        <a:srgbClr val="F3C4AA"/>
      </a:accent5>
      <a:accent6>
        <a:srgbClr val="DE9431"/>
      </a:accent6>
      <a:hlink>
        <a:srgbClr val="FAB550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E5C16"/>
        </a:lt2>
        <a:accent1>
          <a:srgbClr val="E3852B"/>
        </a:accent1>
        <a:accent2>
          <a:srgbClr val="E79235"/>
        </a:accent2>
        <a:accent3>
          <a:srgbClr val="FFFFFF"/>
        </a:accent3>
        <a:accent4>
          <a:srgbClr val="404040"/>
        </a:accent4>
        <a:accent5>
          <a:srgbClr val="EFC2AC"/>
        </a:accent5>
        <a:accent6>
          <a:srgbClr val="D1842F"/>
        </a:accent6>
        <a:hlink>
          <a:srgbClr val="F09E3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D5D16"/>
        </a:lt2>
        <a:accent1>
          <a:srgbClr val="ED5B10"/>
        </a:accent1>
        <a:accent2>
          <a:srgbClr val="F5A526"/>
        </a:accent2>
        <a:accent3>
          <a:srgbClr val="FFFFFF"/>
        </a:accent3>
        <a:accent4>
          <a:srgbClr val="404040"/>
        </a:accent4>
        <a:accent5>
          <a:srgbClr val="F4B5AA"/>
        </a:accent5>
        <a:accent6>
          <a:srgbClr val="DE9521"/>
        </a:accent6>
        <a:hlink>
          <a:srgbClr val="FABD4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FE3902"/>
        </a:lt2>
        <a:accent1>
          <a:srgbClr val="FF6B03"/>
        </a:accent1>
        <a:accent2>
          <a:srgbClr val="FF8308"/>
        </a:accent2>
        <a:accent3>
          <a:srgbClr val="FFFFFF"/>
        </a:accent3>
        <a:accent4>
          <a:srgbClr val="404040"/>
        </a:accent4>
        <a:accent5>
          <a:srgbClr val="FFBAAA"/>
        </a:accent5>
        <a:accent6>
          <a:srgbClr val="E77606"/>
        </a:accent6>
        <a:hlink>
          <a:srgbClr val="FFA90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E5930D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CF850B"/>
        </a:accent6>
        <a:hlink>
          <a:srgbClr val="F99F1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D6705"/>
        </a:lt2>
        <a:accent1>
          <a:srgbClr val="EB8B09"/>
        </a:accent1>
        <a:accent2>
          <a:srgbClr val="F5A437"/>
        </a:accent2>
        <a:accent3>
          <a:srgbClr val="FFFFFF"/>
        </a:accent3>
        <a:accent4>
          <a:srgbClr val="404040"/>
        </a:accent4>
        <a:accent5>
          <a:srgbClr val="F3C4AA"/>
        </a:accent5>
        <a:accent6>
          <a:srgbClr val="DE9431"/>
        </a:accent6>
        <a:hlink>
          <a:srgbClr val="FAB55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651</TotalTime>
  <Words>370</Words>
  <Application>Microsoft Office PowerPoint</Application>
  <PresentationFormat>Экран (4:3)</PresentationFormat>
  <Paragraphs>87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powerpoint-template</vt:lpstr>
      <vt:lpstr>«Перевёрнутый класс» тема «Золотая осень»</vt:lpstr>
      <vt:lpstr>Подготовительный этап </vt:lpstr>
      <vt:lpstr> Основной этап- реализация идей </vt:lpstr>
      <vt:lpstr>Инсценировка  русской народной песни «Семечки» </vt:lpstr>
      <vt:lpstr>Литературное чтение</vt:lpstr>
      <vt:lpstr>Литературное чтение</vt:lpstr>
      <vt:lpstr>Литературное чтение</vt:lpstr>
      <vt:lpstr>Литературное чтение</vt:lpstr>
      <vt:lpstr>Литературное чтение</vt:lpstr>
      <vt:lpstr>Литературное чтение</vt:lpstr>
      <vt:lpstr>Литературное чтение</vt:lpstr>
      <vt:lpstr>Сообщение на тему:  «Музыка осени в творчестве русского композитора» </vt:lpstr>
      <vt:lpstr>   Флешмоб под песню «Зонтики» А. Литвинова </vt:lpstr>
      <vt:lpstr> Заключительный этап-рефлексия </vt:lpstr>
      <vt:lpstr> Спасибо за внимание!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Современная образовательна технология  «Перевёрнутый класс»</dc:title>
  <dc:creator>Кораблик</dc:creator>
  <cp:lastModifiedBy>Кораблик</cp:lastModifiedBy>
  <cp:revision>81</cp:revision>
  <dcterms:created xsi:type="dcterms:W3CDTF">2018-11-02T06:46:59Z</dcterms:created>
  <dcterms:modified xsi:type="dcterms:W3CDTF">2018-11-19T08:27:30Z</dcterms:modified>
</cp:coreProperties>
</file>