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07" r:id="rId2"/>
    <p:sldId id="303" r:id="rId3"/>
    <p:sldId id="312" r:id="rId4"/>
    <p:sldId id="302" r:id="rId5"/>
    <p:sldId id="311" r:id="rId6"/>
    <p:sldId id="313" r:id="rId7"/>
    <p:sldId id="314" r:id="rId8"/>
    <p:sldId id="318" r:id="rId9"/>
    <p:sldId id="316" r:id="rId10"/>
    <p:sldId id="317" r:id="rId11"/>
    <p:sldId id="320" r:id="rId12"/>
    <p:sldId id="319" r:id="rId13"/>
    <p:sldId id="310" r:id="rId1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5163"/>
    <a:srgbClr val="78414F"/>
    <a:srgbClr val="CE94A6"/>
    <a:srgbClr val="6C3C6C"/>
    <a:srgbClr val="B67BB6"/>
    <a:srgbClr val="673744"/>
    <a:srgbClr val="662C28"/>
    <a:srgbClr val="D6D6DA"/>
    <a:srgbClr val="990033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71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E2DE8F-29FE-4119-9699-F51C7226AE65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0FAEB7-39BF-4951-9C5B-E626DF3A21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141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FAEB7-39BF-4951-9C5B-E626DF3A21A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672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FAEB7-39BF-4951-9C5B-E626DF3A21A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672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microsoft.com/office/2007/relationships/hdphoto" Target="../media/hdphoto4.wdp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microsoft.com/office/2007/relationships/hdphoto" Target="../media/hdphoto4.wdp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88E8-0F94-4F2D-85B2-F179D77D049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BB55-5A99-4CEB-857D-79073FAA94BD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2" descr="https://phonoteka.org/uploads/posts/2021-04/1618340047_36-phonoteka_org-p-fon-vektornii-abstraktnii-4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V="1">
            <a:off x="-3337" y="2931789"/>
            <a:ext cx="9147337" cy="240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nnn\Documents\Data\_Сайт ИРО\___баннеры-лого-иро\повторы\Вариант 1.jp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275443"/>
            <a:ext cx="977897" cy="97443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 userDrawn="1"/>
        </p:nvSpPr>
        <p:spPr>
          <a:xfrm>
            <a:off x="2267744" y="4731990"/>
            <a:ext cx="5040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9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10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декабря 2021 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|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г. Ярославль</a:t>
            </a: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539552" y="123478"/>
            <a:ext cx="576064" cy="1519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402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88E8-0F94-4F2D-85B2-F179D77D049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BB55-5A99-4CEB-857D-79073FAA9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034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88E8-0F94-4F2D-85B2-F179D77D049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BB55-5A99-4CEB-857D-79073FAA9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617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88E8-0F94-4F2D-85B2-F179D77D049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BB55-5A99-4CEB-857D-79073FAA9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542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nnn\Documents\Data\_Сайт ИРО\____на сайт 2021\____Конференция ИРО\шаблоны-презентаций\1618340047_36-phonoteka_красный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633"/>
          <a:stretch/>
        </p:blipFill>
        <p:spPr bwMode="auto">
          <a:xfrm rot="16200000" flipH="1">
            <a:off x="-2050938" y="2050943"/>
            <a:ext cx="5143502" cy="104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nnn\Documents\Data\_Сайт ИРО\___баннеры-лого-иро\повторы\Вариант 1.jp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5553" y="109523"/>
            <a:ext cx="736644" cy="73403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1622" y="61870"/>
            <a:ext cx="8005218" cy="85725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1622" y="1059582"/>
            <a:ext cx="7994874" cy="3535041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4" name="Прямоугольник 13"/>
          <p:cNvSpPr>
            <a:spLocks noChangeArrowheads="1"/>
          </p:cNvSpPr>
          <p:nvPr userDrawn="1"/>
        </p:nvSpPr>
        <p:spPr bwMode="auto">
          <a:xfrm>
            <a:off x="611560" y="4659982"/>
            <a:ext cx="691276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Межрегиональная </a:t>
            </a:r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научно-практическая конференция</a:t>
            </a:r>
            <a:b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«</a:t>
            </a:r>
            <a:r>
              <a:rPr lang="ru-RU" altLang="ru-RU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Пространство </a:t>
            </a:r>
            <a:r>
              <a:rPr lang="ru-RU" alt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образования </a:t>
            </a:r>
            <a:r>
              <a:rPr lang="ru-RU" altLang="ru-RU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и личностного развития: </a:t>
            </a:r>
            <a:r>
              <a:rPr lang="ru-RU" alt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практики </a:t>
            </a:r>
            <a:r>
              <a:rPr lang="ru-RU" altLang="ru-RU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исследования и </a:t>
            </a:r>
            <a:r>
              <a:rPr lang="ru-RU" alt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сотрудничества»</a:t>
            </a:r>
            <a:endParaRPr lang="ru-RU" altLang="ru-RU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 userDrawn="1"/>
        </p:nvSpPr>
        <p:spPr bwMode="auto">
          <a:xfrm>
            <a:off x="7125617" y="4803998"/>
            <a:ext cx="201838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Arial" charset="0"/>
              </a:rPr>
              <a:t>9-10 </a:t>
            </a:r>
            <a:r>
              <a:rPr lang="ru-RU" alt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Arial" charset="0"/>
              </a:rPr>
              <a:t>декабря </a:t>
            </a:r>
            <a:r>
              <a:rPr lang="en-US" alt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Arial" charset="0"/>
              </a:rPr>
              <a:t>|</a:t>
            </a:r>
            <a:r>
              <a:rPr lang="ru-RU" alt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Arial" charset="0"/>
              </a:rPr>
              <a:t> г.</a:t>
            </a:r>
            <a:r>
              <a:rPr lang="en-US" alt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Arial" charset="0"/>
              </a:rPr>
              <a:t> </a:t>
            </a:r>
            <a:r>
              <a:rPr lang="ru-RU" alt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Arial" charset="0"/>
              </a:rPr>
              <a:t>Ярославль</a:t>
            </a:r>
          </a:p>
        </p:txBody>
      </p:sp>
      <p:cxnSp>
        <p:nvCxnSpPr>
          <p:cNvPr id="16" name="Прямая соединительная линия 15"/>
          <p:cNvCxnSpPr/>
          <p:nvPr userDrawn="1"/>
        </p:nvCxnSpPr>
        <p:spPr>
          <a:xfrm>
            <a:off x="899592" y="987574"/>
            <a:ext cx="8244408" cy="0"/>
          </a:xfrm>
          <a:prstGeom prst="line">
            <a:avLst/>
          </a:prstGeom>
          <a:ln w="9525">
            <a:solidFill>
              <a:srgbClr val="CE94A6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 userDrawn="1"/>
        </p:nvCxnSpPr>
        <p:spPr>
          <a:xfrm>
            <a:off x="683568" y="4659982"/>
            <a:ext cx="8496944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 userDrawn="1"/>
        </p:nvCxnSpPr>
        <p:spPr>
          <a:xfrm>
            <a:off x="424666" y="113938"/>
            <a:ext cx="108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7893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88E8-0F94-4F2D-85B2-F179D77D049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BB55-5A99-4CEB-857D-79073FAA94BD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Picture 2" descr="https://phonoteka.org/uploads/posts/2021-04/1618340047_36-phonoteka_org-p-fon-vektornii-abstraktnii-4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V="1">
            <a:off x="-3337" y="2779778"/>
            <a:ext cx="9147337" cy="240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673224" y="2309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Межрегиональная научно-практическая конференция</a:t>
            </a:r>
            <a:b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«Пространство образования и личностного развития:  практики исследования и сотрудничества»</a:t>
            </a:r>
            <a:endParaRPr lang="ru-RU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267744" y="4659982"/>
            <a:ext cx="5040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9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10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декабря 2021 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|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г. Ярославль</a:t>
            </a:r>
          </a:p>
        </p:txBody>
      </p:sp>
      <p:pic>
        <p:nvPicPr>
          <p:cNvPr id="9" name="Picture 2" descr="C:\Users\nnn\Documents\Data\_Сайт ИРО\___баннеры-лого-иро\повторы\Вариант 1.jp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5553" y="0"/>
            <a:ext cx="736644" cy="73403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единительная линия 9"/>
          <p:cNvCxnSpPr/>
          <p:nvPr userDrawn="1"/>
        </p:nvCxnSpPr>
        <p:spPr>
          <a:xfrm>
            <a:off x="-36512" y="836359"/>
            <a:ext cx="9180512" cy="7199"/>
          </a:xfrm>
          <a:prstGeom prst="line">
            <a:avLst/>
          </a:prstGeom>
          <a:ln w="9525">
            <a:solidFill>
              <a:srgbClr val="955163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2314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88E8-0F94-4F2D-85B2-F179D77D049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BB55-5A99-4CEB-857D-79073FAA9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140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88E8-0F94-4F2D-85B2-F179D77D049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BB55-5A99-4CEB-857D-79073FAA9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306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88E8-0F94-4F2D-85B2-F179D77D049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BB55-5A99-4CEB-857D-79073FAA9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55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88E8-0F94-4F2D-85B2-F179D77D049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BB55-5A99-4CEB-857D-79073FAA9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081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88E8-0F94-4F2D-85B2-F179D77D049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BB55-5A99-4CEB-857D-79073FAA9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986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88E8-0F94-4F2D-85B2-F179D77D049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BB55-5A99-4CEB-857D-79073FAA9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645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888E8-0F94-4F2D-85B2-F179D77D049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2BB55-5A99-4CEB-857D-79073FAA9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432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1" r:id="rId5"/>
    <p:sldLayoutId id="2147483652" r:id="rId6"/>
    <p:sldLayoutId id="2147483653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o.yar.r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rectorat@iro.yar.r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073303" y="277948"/>
            <a:ext cx="8064896" cy="84355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Межрегиональная научно-практическая конференция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347613"/>
            <a:ext cx="8496944" cy="1584175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Пространство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образования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личностного развития: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практики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исследования и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сотрудничества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96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" t="-1" r="3334" b="8732"/>
          <a:stretch/>
        </p:blipFill>
        <p:spPr>
          <a:xfrm rot="16200000">
            <a:off x="3546954" y="2423578"/>
            <a:ext cx="2035393" cy="2552985"/>
          </a:xfrm>
          <a:prstGeom prst="rect">
            <a:avLst/>
          </a:prstGeom>
          <a:ln w="28575" cap="sq">
            <a:solidFill>
              <a:srgbClr val="95516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99592" y="26589"/>
            <a:ext cx="80117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 образовательной деятельности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794" t="3887" r="4951" b="5712"/>
          <a:stretch/>
        </p:blipFill>
        <p:spPr>
          <a:xfrm>
            <a:off x="1793158" y="605640"/>
            <a:ext cx="2376264" cy="1656184"/>
          </a:xfrm>
          <a:prstGeom prst="rect">
            <a:avLst/>
          </a:prstGeom>
          <a:ln w="19050" cap="sq">
            <a:solidFill>
              <a:srgbClr val="95516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1806" t="2467" r="4819" b="7111"/>
          <a:stretch/>
        </p:blipFill>
        <p:spPr>
          <a:xfrm>
            <a:off x="159397" y="2398133"/>
            <a:ext cx="3009361" cy="2033352"/>
          </a:xfrm>
          <a:prstGeom prst="rect">
            <a:avLst/>
          </a:prstGeom>
          <a:ln w="28575" cap="sq">
            <a:solidFill>
              <a:srgbClr val="95516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6781282" y="4184088"/>
            <a:ext cx="212519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своего продукта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1173" t="5407" r="3224" b="5332"/>
          <a:stretch/>
        </p:blipFill>
        <p:spPr>
          <a:xfrm>
            <a:off x="6887028" y="649979"/>
            <a:ext cx="2019451" cy="1475752"/>
          </a:xfrm>
          <a:prstGeom prst="rect">
            <a:avLst/>
          </a:prstGeom>
          <a:ln w="28575" cap="sq">
            <a:solidFill>
              <a:srgbClr val="95516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/>
          <a:srcRect l="1333" t="1903" r="1167" b="5590"/>
          <a:stretch/>
        </p:blipFill>
        <p:spPr>
          <a:xfrm>
            <a:off x="4827716" y="970359"/>
            <a:ext cx="2160240" cy="1440160"/>
          </a:xfrm>
          <a:prstGeom prst="rect">
            <a:avLst/>
          </a:prstGeom>
          <a:ln w="28575" cap="sq">
            <a:solidFill>
              <a:srgbClr val="95516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7174730" y="2146824"/>
            <a:ext cx="15449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Наполнение центров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/>
          <a:srcRect l="3040" t="4422" r="2667" b="7131"/>
          <a:stretch/>
        </p:blipFill>
        <p:spPr>
          <a:xfrm>
            <a:off x="6516215" y="2643757"/>
            <a:ext cx="2390263" cy="1542105"/>
          </a:xfrm>
          <a:prstGeom prst="rect">
            <a:avLst/>
          </a:prstGeom>
          <a:ln w="28575" cap="sq">
            <a:solidFill>
              <a:srgbClr val="95516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782304" y="1144674"/>
            <a:ext cx="10108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Голосование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99401" y="4461087"/>
            <a:ext cx="10273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«Паутинка»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19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31840" y="267494"/>
            <a:ext cx="24808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дня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7664" y="1203598"/>
            <a:ext cx="481946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Загадка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Деловые хлопоты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Утренний сбор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центров активности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Свободная игра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Вечерний сбор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33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19872" y="195486"/>
            <a:ext cx="20858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</a:t>
            </a:r>
            <a:r>
              <a:rPr lang="ru-RU" sz="2800" b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дети:</a:t>
            </a:r>
            <a:endParaRPr lang="ru-RU" sz="2800" b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1600" y="915566"/>
            <a:ext cx="77768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легко вступают в коммуникацию со сверстниками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взрослыми;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ледуют социальным нормам поведения и правилам 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во взаимоотношениях с другими людьми;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амостоятельны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инициативны,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целенаправлены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своих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действиях;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меют договариваться, учитывают интересы других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сопереживают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радуются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успехам товарищей;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них развита произвольность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98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44234" y="1987615"/>
            <a:ext cx="8964612" cy="1584325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Контактная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информация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Россия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г. Ярославль, ул. Богдановича, 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16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Тел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.: +7 (4852) 23-06-82 </a:t>
            </a:r>
            <a:endParaRPr lang="ru-RU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Сайт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ru-RU" sz="2400" dirty="0" smtClean="0">
                <a:hlinkClick r:id="rId3"/>
              </a:rPr>
              <a:t>www.iro.yar.ru</a:t>
            </a:r>
            <a:endParaRPr lang="ru-RU" sz="2400" dirty="0" smtClean="0"/>
          </a:p>
          <a:p>
            <a:pPr marL="0" indent="0" algn="ctr">
              <a:buNone/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E-</a:t>
            </a:r>
            <a:r>
              <a:rPr lang="ru-R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mail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rectorat@iro.yar.ru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838200" y="915988"/>
            <a:ext cx="8305800" cy="973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78414F"/>
                </a:solidFill>
                <a:latin typeface="+mn-lt"/>
                <a:ea typeface="+mn-ea"/>
                <a:cs typeface="+mn-cs"/>
              </a:rPr>
              <a:t>Спасибо</a:t>
            </a:r>
            <a:r>
              <a:rPr lang="ru-RU" sz="4000" dirty="0" smtClean="0">
                <a:solidFill>
                  <a:srgbClr val="78414F"/>
                </a:solidFill>
              </a:rPr>
              <a:t> </a:t>
            </a:r>
            <a:r>
              <a:rPr lang="ru-RU" sz="4000" b="1" dirty="0" smtClean="0">
                <a:solidFill>
                  <a:srgbClr val="78414F"/>
                </a:solidFill>
                <a:latin typeface="+mn-lt"/>
                <a:ea typeface="+mn-ea"/>
                <a:cs typeface="+mn-cs"/>
              </a:rPr>
              <a:t>за внимание! </a:t>
            </a:r>
            <a:endParaRPr lang="ru-RU" sz="4000" b="1" dirty="0">
              <a:solidFill>
                <a:srgbClr val="78414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216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/>
          <p:cNvSpPr txBox="1">
            <a:spLocks/>
          </p:cNvSpPr>
          <p:nvPr/>
        </p:nvSpPr>
        <p:spPr>
          <a:xfrm>
            <a:off x="3202360" y="2859782"/>
            <a:ext cx="5608638" cy="1584176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  <a:defRPr/>
            </a:pPr>
            <a:r>
              <a:rPr lang="ru-RU" dirty="0" smtClean="0"/>
              <a:t>Сергеева Елена </a:t>
            </a:r>
            <a:r>
              <a:rPr lang="ru-RU" dirty="0" err="1" smtClean="0"/>
              <a:t>Авенировна</a:t>
            </a:r>
            <a:r>
              <a:rPr lang="ru-RU" dirty="0" smtClean="0"/>
              <a:t>,</a:t>
            </a:r>
          </a:p>
          <a:p>
            <a:pPr marL="0" indent="0" algn="r">
              <a:buNone/>
              <a:defRPr/>
            </a:pPr>
            <a:r>
              <a:rPr lang="ru-RU" dirty="0" smtClean="0"/>
              <a:t>ЧДОУ «Детский сад «Кораблик», </a:t>
            </a:r>
          </a:p>
          <a:p>
            <a:pPr marL="0" indent="0" algn="r">
              <a:buNone/>
              <a:defRPr/>
            </a:pPr>
            <a:r>
              <a:rPr lang="ru-RU" dirty="0" smtClean="0"/>
              <a:t>заведующий,</a:t>
            </a:r>
          </a:p>
          <a:p>
            <a:pPr marL="0" indent="0" algn="r">
              <a:buNone/>
              <a:defRPr/>
            </a:pPr>
            <a:r>
              <a:rPr lang="ru-RU" dirty="0" smtClean="0"/>
              <a:t>Трошина Елена Владимировна, </a:t>
            </a:r>
          </a:p>
          <a:p>
            <a:pPr marL="0" indent="0" algn="r">
              <a:buNone/>
              <a:defRPr/>
            </a:pPr>
            <a:r>
              <a:rPr lang="ru-RU" dirty="0" smtClean="0"/>
              <a:t>ЧДОУ «Детский сад «Кораблик», </a:t>
            </a:r>
          </a:p>
          <a:p>
            <a:pPr marL="0" indent="0" algn="r">
              <a:buNone/>
              <a:defRPr/>
            </a:pPr>
            <a:r>
              <a:rPr lang="ru-RU" dirty="0" smtClean="0"/>
              <a:t>старший воспитатель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5553" y="987574"/>
            <a:ext cx="88489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78414F"/>
                </a:solidFill>
              </a:rPr>
              <a:t>МАЛАЯ КОНФЕРЕНЦИЯ </a:t>
            </a:r>
            <a:r>
              <a:rPr lang="ru-RU" b="1" dirty="0" smtClean="0">
                <a:solidFill>
                  <a:srgbClr val="78414F"/>
                </a:solidFill>
              </a:rPr>
              <a:t>№7. </a:t>
            </a:r>
            <a:r>
              <a:rPr lang="ru-RU" b="1" dirty="0" err="1" smtClean="0">
                <a:solidFill>
                  <a:srgbClr val="78414F"/>
                </a:solidFill>
              </a:rPr>
              <a:t>Тьюторская</a:t>
            </a:r>
            <a:r>
              <a:rPr lang="ru-RU" b="1" dirty="0" smtClean="0">
                <a:solidFill>
                  <a:srgbClr val="78414F"/>
                </a:solidFill>
              </a:rPr>
              <a:t> поддержка выбора образовательной траектории</a:t>
            </a:r>
            <a:endParaRPr lang="ru-RU" b="1" dirty="0">
              <a:solidFill>
                <a:srgbClr val="78414F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idx="4294967295"/>
          </p:nvPr>
        </p:nvSpPr>
        <p:spPr>
          <a:xfrm>
            <a:off x="395536" y="1707654"/>
            <a:ext cx="8229600" cy="8572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700" i="1" dirty="0" smtClean="0"/>
              <a:t>Шаг в школьную жизнь</a:t>
            </a:r>
            <a:endParaRPr lang="ru-RU" sz="3700" i="1" dirty="0"/>
          </a:p>
        </p:txBody>
      </p:sp>
    </p:spTree>
    <p:extLst>
      <p:ext uri="{BB962C8B-B14F-4D97-AF65-F5344CB8AC3E}">
        <p14:creationId xmlns:p14="http://schemas.microsoft.com/office/powerpoint/2010/main" val="3885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Преемственность детского сада и школы на основе </a:t>
            </a:r>
            <a:b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со-бытийной общности 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4025" r="2667" b="9018"/>
          <a:stretch/>
        </p:blipFill>
        <p:spPr>
          <a:xfrm>
            <a:off x="794870" y="915566"/>
            <a:ext cx="2697010" cy="1440160"/>
          </a:xfrm>
          <a:prstGeom prst="rect">
            <a:avLst/>
          </a:prstGeom>
          <a:ln w="28575" cap="sq">
            <a:solidFill>
              <a:srgbClr val="95516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1877" y="2312777"/>
            <a:ext cx="30464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работы по преемственности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7" t="8001" b="10800"/>
          <a:stretch/>
        </p:blipFill>
        <p:spPr>
          <a:xfrm>
            <a:off x="3607186" y="891757"/>
            <a:ext cx="3044559" cy="1887147"/>
          </a:xfrm>
          <a:prstGeom prst="rect">
            <a:avLst/>
          </a:prstGeom>
          <a:ln w="28575" cap="sq">
            <a:solidFill>
              <a:srgbClr val="95516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875142" y="1352577"/>
            <a:ext cx="1966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Образовательное 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событие </a:t>
            </a: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мастеров»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57" y="2751540"/>
            <a:ext cx="2993529" cy="1995686"/>
          </a:xfrm>
          <a:prstGeom prst="rect">
            <a:avLst/>
          </a:prstGeom>
          <a:ln w="28575" cap="sq">
            <a:solidFill>
              <a:srgbClr val="95516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1"/>
          <a:stretch/>
        </p:blipFill>
        <p:spPr>
          <a:xfrm>
            <a:off x="5949115" y="2407449"/>
            <a:ext cx="2892976" cy="2232248"/>
          </a:xfrm>
          <a:prstGeom prst="rect">
            <a:avLst/>
          </a:prstGeom>
          <a:ln w="28575" cap="sq">
            <a:solidFill>
              <a:srgbClr val="95516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642828" y="4227934"/>
            <a:ext cx="16414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Масленичные гулянья</a:t>
            </a:r>
          </a:p>
        </p:txBody>
      </p:sp>
    </p:spTree>
    <p:extLst>
      <p:ext uri="{BB962C8B-B14F-4D97-AF65-F5344CB8AC3E}">
        <p14:creationId xmlns:p14="http://schemas.microsoft.com/office/powerpoint/2010/main" val="38911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899592" y="61870"/>
            <a:ext cx="8147248" cy="85725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Сводная таблица целевых ориентиров ФГОС ДО, планируемых результатов программы «</a:t>
            </a:r>
            <a:r>
              <a:rPr lang="ru-RU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ПРОдетей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и начальной школы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6666178"/>
              </p:ext>
            </p:extLst>
          </p:nvPr>
        </p:nvGraphicFramePr>
        <p:xfrm>
          <a:off x="251520" y="1131590"/>
          <a:ext cx="8640959" cy="402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val="1894600115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4215082349"/>
                    </a:ext>
                  </a:extLst>
                </a:gridCol>
                <a:gridCol w="3240359">
                  <a:extLst>
                    <a:ext uri="{9D8B030D-6E8A-4147-A177-3AD203B41FA5}">
                      <a16:colId xmlns:a16="http://schemas.microsoft.com/office/drawing/2014/main" val="11388073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ФГОС ДО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 «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ПРОдетей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Начальное общее образование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8975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Ребёнок обладает установкой положительного отношения к миру, к разным видам труда, другим людям и самому себе, обладает чувством собственного достоинства; активно взаимодействует со сверстниками и взрослыми, участвует в совместных играх. 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Способен договариваться, учитывать интересы и чувства других, сопереживать неудачам и радоваться успехам других, адекватно проявляет свои чувства, в том числе чувство веры в себя, старается разрешать конфликты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Развитие позитивных отношений с другими людьми (взрослыми и детьми), способности к сопереживанию (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эмпатии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); навыков продуктивной коммуникации со взрослыми, сверстниками, старшими и младшими детьми, способности к сотрудничеству со взрослыми и детьми, в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способности к командному взаимодействию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Л) формирование целостного, социально ориентированного взгляда на мир в его органичном единстве и разнообразии природы, народов, культур и религий</a:t>
                      </a:r>
                    </a:p>
                    <a:p>
                      <a:pPr algn="just"/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Л) принятие и освоение социальной роли обучающегося, развитие мотивов учебной деятельности и формирование личностного смысла учения</a:t>
                      </a:r>
                    </a:p>
                    <a:p>
                      <a:pPr algn="just"/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Л) развитие навыков сотрудничества  со взрослыми и сверстниками в разных  социальных ситуациях, умения не создавать  конфликтов и находить выходы из спорных ситуаций</a:t>
                      </a:r>
                    </a:p>
                    <a:p>
                      <a:pPr algn="just"/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М) готовность конструктивно разрешать конфликты посредством учёта интересов сторон и сотрудничества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6790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56986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653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419872" y="1517276"/>
            <a:ext cx="2880320" cy="278266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нас объединяет</a:t>
            </a:r>
          </a:p>
        </p:txBody>
      </p:sp>
      <p:sp>
        <p:nvSpPr>
          <p:cNvPr id="3" name="Овал 2"/>
          <p:cNvSpPr/>
          <p:nvPr/>
        </p:nvSpPr>
        <p:spPr>
          <a:xfrm>
            <a:off x="5909299" y="795889"/>
            <a:ext cx="2627219" cy="207882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Деятельностный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796136" y="3299880"/>
            <a:ext cx="2014835" cy="148991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Открытое образование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354250" y="3222769"/>
            <a:ext cx="2937286" cy="188641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ндивидуализация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836005" y="1265727"/>
            <a:ext cx="2966339" cy="179609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Компетентностный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563888" y="123478"/>
            <a:ext cx="2016224" cy="153728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11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04053" y="4118877"/>
            <a:ext cx="6824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Загадка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1" t="6601" r="21650" b="15001"/>
          <a:stretch/>
        </p:blipFill>
        <p:spPr>
          <a:xfrm>
            <a:off x="1098623" y="691572"/>
            <a:ext cx="3293357" cy="3415333"/>
          </a:xfrm>
          <a:prstGeom prst="rect">
            <a:avLst/>
          </a:prstGeom>
          <a:ln w="28575" cap="sq">
            <a:solidFill>
              <a:srgbClr val="95516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" t="14134" r="2800" b="18667"/>
          <a:stretch/>
        </p:blipFill>
        <p:spPr>
          <a:xfrm rot="5400000">
            <a:off x="4576424" y="1117397"/>
            <a:ext cx="3931873" cy="2068514"/>
          </a:xfrm>
          <a:prstGeom prst="rect">
            <a:avLst/>
          </a:prstGeom>
          <a:ln w="28575" cap="sq">
            <a:solidFill>
              <a:srgbClr val="95516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6012160" y="4226191"/>
            <a:ext cx="13562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Деловые хлопоты</a:t>
            </a:r>
          </a:p>
        </p:txBody>
      </p:sp>
    </p:spTree>
    <p:extLst>
      <p:ext uri="{BB962C8B-B14F-4D97-AF65-F5344CB8AC3E}">
        <p14:creationId xmlns:p14="http://schemas.microsoft.com/office/powerpoint/2010/main" val="18353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0" t="5201" r="9401"/>
          <a:stretch/>
        </p:blipFill>
        <p:spPr>
          <a:xfrm rot="5400000">
            <a:off x="3270258" y="57069"/>
            <a:ext cx="2288255" cy="2421074"/>
          </a:xfrm>
          <a:prstGeom prst="rect">
            <a:avLst/>
          </a:prstGeom>
          <a:ln w="28575" cap="sq">
            <a:solidFill>
              <a:srgbClr val="95516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005138" y="2355726"/>
            <a:ext cx="2818493" cy="5040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Утренний сбор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2671" y="3305748"/>
            <a:ext cx="1466768" cy="5872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Приветствие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02028" y="3291829"/>
            <a:ext cx="1583289" cy="60121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Обмен информацией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78588" y="3304625"/>
            <a:ext cx="1512168" cy="58842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Групповая деятельность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661072" y="3322002"/>
            <a:ext cx="1152128" cy="54087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Новости дня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164288" y="3330992"/>
            <a:ext cx="1467654" cy="5620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Линейный календарь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068224" y="4038531"/>
            <a:ext cx="1540048" cy="61721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Интервью со Звездой</a:t>
            </a:r>
          </a:p>
        </p:txBody>
      </p:sp>
      <p:cxnSp>
        <p:nvCxnSpPr>
          <p:cNvPr id="17" name="Прямая со стрелкой 16"/>
          <p:cNvCxnSpPr>
            <a:stCxn id="4" idx="2"/>
            <a:endCxn id="6" idx="0"/>
          </p:cNvCxnSpPr>
          <p:nvPr/>
        </p:nvCxnSpPr>
        <p:spPr>
          <a:xfrm flipH="1">
            <a:off x="1116055" y="2859782"/>
            <a:ext cx="3298330" cy="4459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4" idx="2"/>
            <a:endCxn id="7" idx="0"/>
          </p:cNvCxnSpPr>
          <p:nvPr/>
        </p:nvCxnSpPr>
        <p:spPr>
          <a:xfrm flipH="1">
            <a:off x="2793673" y="2859782"/>
            <a:ext cx="1620712" cy="4320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4" idx="2"/>
            <a:endCxn id="9" idx="0"/>
          </p:cNvCxnSpPr>
          <p:nvPr/>
        </p:nvCxnSpPr>
        <p:spPr>
          <a:xfrm>
            <a:off x="4414385" y="2859782"/>
            <a:ext cx="220287" cy="4448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4" idx="2"/>
            <a:endCxn id="12" idx="0"/>
          </p:cNvCxnSpPr>
          <p:nvPr/>
        </p:nvCxnSpPr>
        <p:spPr>
          <a:xfrm>
            <a:off x="4414385" y="2859782"/>
            <a:ext cx="1822751" cy="4622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4" idx="2"/>
            <a:endCxn id="14" idx="0"/>
          </p:cNvCxnSpPr>
          <p:nvPr/>
        </p:nvCxnSpPr>
        <p:spPr>
          <a:xfrm>
            <a:off x="4414385" y="2859782"/>
            <a:ext cx="3483730" cy="4712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2795007" y="3893046"/>
            <a:ext cx="21620" cy="145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353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47664" y="164495"/>
            <a:ext cx="4647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центров активности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32531"/>
          <a:stretch/>
        </p:blipFill>
        <p:spPr>
          <a:xfrm>
            <a:off x="5703864" y="2859782"/>
            <a:ext cx="3168352" cy="1978374"/>
          </a:xfrm>
          <a:prstGeom prst="rect">
            <a:avLst/>
          </a:prstGeom>
          <a:ln w="28575" cap="sq">
            <a:solidFill>
              <a:srgbClr val="95516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7" t="2401" b="6601"/>
          <a:stretch/>
        </p:blipFill>
        <p:spPr>
          <a:xfrm>
            <a:off x="395536" y="1347614"/>
            <a:ext cx="4042767" cy="2808312"/>
          </a:xfrm>
          <a:prstGeom prst="rect">
            <a:avLst/>
          </a:prstGeom>
          <a:ln w="28575" cap="sq">
            <a:solidFill>
              <a:srgbClr val="95516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1" t="3800" r="29001" b="5201"/>
          <a:stretch/>
        </p:blipFill>
        <p:spPr>
          <a:xfrm rot="5400000">
            <a:off x="5067096" y="1060657"/>
            <a:ext cx="1579862" cy="2282022"/>
          </a:xfrm>
          <a:prstGeom prst="rect">
            <a:avLst/>
          </a:prstGeom>
          <a:ln w="28575" cap="sq">
            <a:solidFill>
              <a:srgbClr val="95516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0" t="1001" r="20600" b="10800"/>
          <a:stretch/>
        </p:blipFill>
        <p:spPr>
          <a:xfrm>
            <a:off x="7024011" y="223604"/>
            <a:ext cx="1848205" cy="2376264"/>
          </a:xfrm>
          <a:prstGeom prst="rect">
            <a:avLst/>
          </a:prstGeom>
          <a:ln w="28575" cap="sq">
            <a:solidFill>
              <a:srgbClr val="95516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738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27984" y="70985"/>
            <a:ext cx="20810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330897" y="2862642"/>
            <a:ext cx="16992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Парные коммуникации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3679" t="2187" r="8024" b="4483"/>
          <a:stretch/>
        </p:blipFill>
        <p:spPr>
          <a:xfrm>
            <a:off x="6876256" y="263152"/>
            <a:ext cx="2016224" cy="2436270"/>
          </a:xfrm>
          <a:prstGeom prst="rect">
            <a:avLst/>
          </a:prstGeom>
          <a:ln w="28575" cap="sq">
            <a:solidFill>
              <a:srgbClr val="95516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6780" t="4955" r="5079" b="5512"/>
          <a:stretch/>
        </p:blipFill>
        <p:spPr>
          <a:xfrm>
            <a:off x="4910228" y="2092595"/>
            <a:ext cx="2428401" cy="2428401"/>
          </a:xfrm>
          <a:prstGeom prst="rect">
            <a:avLst/>
          </a:prstGeom>
          <a:ln w="28575" cap="sq">
            <a:solidFill>
              <a:srgbClr val="95516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" t="5201" r="2750" b="22000"/>
          <a:stretch/>
        </p:blipFill>
        <p:spPr>
          <a:xfrm>
            <a:off x="879720" y="551673"/>
            <a:ext cx="3404247" cy="1945284"/>
          </a:xfrm>
          <a:prstGeom prst="rect">
            <a:avLst/>
          </a:prstGeom>
          <a:ln w="28575" cap="sq">
            <a:solidFill>
              <a:srgbClr val="95516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515238" y="1247316"/>
            <a:ext cx="1269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Волшебная лупа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9344" y="2699422"/>
            <a:ext cx="3865894" cy="1932947"/>
          </a:xfrm>
          <a:prstGeom prst="rect">
            <a:avLst/>
          </a:prstGeom>
          <a:ln w="28575" cap="sq">
            <a:solidFill>
              <a:srgbClr val="95516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89584" y="4321224"/>
            <a:ext cx="1658256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07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1036</TotalTime>
  <Words>430</Words>
  <Application>Microsoft Office PowerPoint</Application>
  <PresentationFormat>Экран (16:9)</PresentationFormat>
  <Paragraphs>75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Тема Office</vt:lpstr>
      <vt:lpstr>Межрегиональная научно-практическая конференция</vt:lpstr>
      <vt:lpstr>Шаг в школьную жизнь</vt:lpstr>
      <vt:lpstr>Преемственность детского сада и школы на основе  со-бытийной общности </vt:lpstr>
      <vt:lpstr>Сводная таблица целевых ориентиров ФГОС ДО, планируемых результатов программы «ПРОдетей» и начальной школы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Николаевна Новикова</dc:creator>
  <cp:lastModifiedBy>Пользователь</cp:lastModifiedBy>
  <cp:revision>129</cp:revision>
  <dcterms:created xsi:type="dcterms:W3CDTF">2020-09-28T13:15:09Z</dcterms:created>
  <dcterms:modified xsi:type="dcterms:W3CDTF">2021-12-07T11:48:02Z</dcterms:modified>
</cp:coreProperties>
</file>