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2" r:id="rId4"/>
    <p:sldId id="257" r:id="rId5"/>
    <p:sldId id="259" r:id="rId6"/>
    <p:sldId id="262" r:id="rId7"/>
    <p:sldId id="269" r:id="rId8"/>
    <p:sldId id="265" r:id="rId9"/>
    <p:sldId id="270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EFF5A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5878" autoAdjust="0"/>
  </p:normalViewPr>
  <p:slideViewPr>
    <p:cSldViewPr>
      <p:cViewPr varScale="1">
        <p:scale>
          <a:sx n="83" d="100"/>
          <a:sy n="83" d="100"/>
        </p:scale>
        <p:origin x="14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A802-A0CE-471D-AB63-42ADE69C8AA2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2C610-556C-4786-94A7-7D4B20AE6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D822-2947-4B2A-AD70-B313CA50321B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A9EF-D694-4E34-93DD-65A744C08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A9EF-D694-4E34-93DD-65A744C085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EFF5A3"/>
            </a:gs>
            <a:gs pos="100000">
              <a:srgbClr val="FEE7F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6313-D675-40B8-B84B-F3AAD1549AC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B788-2953-4046-B962-7A975741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934" y="1401957"/>
            <a:ext cx="6696744" cy="129614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Развитие математических представлений </a:t>
            </a:r>
            <a:b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у детей с помощью </a:t>
            </a:r>
            <a:b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игр Воскобовича</a:t>
            </a:r>
            <a:endParaRPr lang="ru-RU" sz="48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634204"/>
            <a:ext cx="5510986" cy="179506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rbel" pitchFamily="34" charset="0"/>
              </a:rPr>
              <a:t>Ч</a:t>
            </a:r>
            <a:r>
              <a:rPr lang="ru-RU" sz="2400" b="1" dirty="0" smtClean="0">
                <a:solidFill>
                  <a:srgbClr val="0070C0"/>
                </a:solidFill>
                <a:latin typeface="Corbel" pitchFamily="34" charset="0"/>
              </a:rPr>
              <a:t>ДОУ «Детский сад </a:t>
            </a:r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Corbel" pitchFamily="34" charset="0"/>
              </a:rPr>
              <a:t>Кораблик</a:t>
            </a:r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» </a:t>
            </a:r>
            <a:endParaRPr lang="ru-RU" sz="24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orbel" pitchFamily="34" charset="0"/>
              </a:rPr>
              <a:t>воспитатель Ю.Г. Гарусова</a:t>
            </a:r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1026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1168"/>
            <a:ext cx="2243807" cy="1698781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691680" cy="17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332656"/>
            <a:ext cx="4341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Times New Roman" pitchFamily="18" charset="0"/>
              </a:rPr>
              <a:t> 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Times New Roman" pitchFamily="18" charset="0"/>
              </a:rPr>
              <a:t>Гаврилов-Ям</a:t>
            </a:r>
          </a:p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Times New Roman" pitchFamily="18" charset="0"/>
              </a:rPr>
              <a:t>2022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1032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999536"/>
            <a:ext cx="1516037" cy="1703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04656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rbel" pitchFamily="34" charset="0"/>
              </a:rPr>
              <a:t> Коврограф «Ларчик»</a:t>
            </a:r>
            <a:endParaRPr lang="ru-RU" sz="4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494" y="1268760"/>
            <a:ext cx="1733118" cy="216024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267602"/>
            <a:ext cx="2332074" cy="216139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951314"/>
            <a:ext cx="1684002" cy="214314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494" y="3874694"/>
            <a:ext cx="2459474" cy="221860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98638" y="3284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60932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73216"/>
            <a:ext cx="1670443" cy="1264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 «Фиолетовый лес»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79" y="1196752"/>
            <a:ext cx="2326594" cy="23762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060848"/>
            <a:ext cx="2880320" cy="28083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962703"/>
            <a:ext cx="2314600" cy="22252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165304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24652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Радости в играх –</a:t>
            </a:r>
            <a:b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успехов в развитии!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405" y="188640"/>
            <a:ext cx="14292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27150"/>
            <a:ext cx="3024336" cy="2353777"/>
          </a:xfrm>
          <a:prstGeom prst="rect">
            <a:avLst/>
          </a:prstGeom>
          <a:noFill/>
        </p:spPr>
      </p:pic>
      <p:pic>
        <p:nvPicPr>
          <p:cNvPr id="6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74209"/>
            <a:ext cx="1444029" cy="1622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6696744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rbel" pitchFamily="34" charset="0"/>
              </a:rPr>
              <a:t/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«Без игры нет, и не может быть полноценного умственного развития.</a:t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 </a:t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Игра – это огромное, светлое окно, через которое в духовный мир ребёнка вливается поток представлений, понятий.</a:t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 </a:t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Игра – это искра, зажигающая огонёк пытливости, любознательности».</a:t>
            </a:r>
            <a:r>
              <a:rPr lang="ru-RU" sz="2800" dirty="0" smtClean="0">
                <a:latin typeface="Corbel" pitchFamily="34" charset="0"/>
              </a:rPr>
              <a:t/>
            </a:r>
            <a:br>
              <a:rPr lang="ru-RU" sz="28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/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/>
            </a:r>
            <a:br>
              <a:rPr lang="ru-RU" sz="2400" dirty="0" smtClean="0">
                <a:latin typeface="Corbel" pitchFamily="34" charset="0"/>
              </a:rPr>
            </a:br>
            <a:r>
              <a:rPr lang="ru-RU" sz="2400" dirty="0" smtClean="0">
                <a:latin typeface="Corbel" pitchFamily="34" charset="0"/>
              </a:rPr>
              <a:t>                                                            В.А. Сухомлинский</a:t>
            </a:r>
            <a:br>
              <a:rPr lang="ru-RU" sz="2400" dirty="0" smtClean="0">
                <a:latin typeface="Corbel" pitchFamily="34" charset="0"/>
              </a:rPr>
            </a:br>
            <a:endParaRPr lang="ru-RU" sz="24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1168"/>
            <a:ext cx="2243807" cy="1698781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691680" cy="17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332656"/>
            <a:ext cx="434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Times New Roman" pitchFamily="18" charset="0"/>
              </a:rPr>
              <a:t>Актуальность</a:t>
            </a:r>
            <a:endParaRPr lang="ru-RU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1032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918646"/>
            <a:ext cx="1588045" cy="178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085184"/>
            <a:ext cx="1673143" cy="1266733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16632"/>
            <a:ext cx="1620219" cy="16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918646"/>
            <a:ext cx="1588045" cy="178392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260648"/>
            <a:ext cx="66247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rbel" pitchFamily="34" charset="0"/>
              </a:rPr>
              <a:t>Развитие познавательных способностей</a:t>
            </a:r>
            <a:endParaRPr lang="ru-RU" sz="2800" b="1" dirty="0">
              <a:latin typeface="Corbe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772816"/>
            <a:ext cx="201622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bel" pitchFamily="34" charset="0"/>
              </a:rPr>
              <a:t>Сенсорное развитие</a:t>
            </a:r>
          </a:p>
          <a:p>
            <a:pPr algn="ctr"/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1600" dirty="0" smtClean="0">
                <a:latin typeface="Corbel" pitchFamily="34" charset="0"/>
              </a:rPr>
              <a:t>(восприятие: цвет, форма, размер)</a:t>
            </a:r>
            <a:endParaRPr lang="ru-RU" sz="1600" dirty="0">
              <a:latin typeface="Corbe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1628800"/>
            <a:ext cx="244827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bel" pitchFamily="34" charset="0"/>
              </a:rPr>
              <a:t>Интеллектуальное развитие</a:t>
            </a:r>
          </a:p>
          <a:p>
            <a:pPr algn="ctr"/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1600" dirty="0" smtClean="0">
                <a:latin typeface="Corbel" pitchFamily="34" charset="0"/>
              </a:rPr>
              <a:t>(мышление,  анализ, синтез, обобщение, классификация и </a:t>
            </a:r>
            <a:r>
              <a:rPr lang="ru-RU" sz="1600" dirty="0" err="1" smtClean="0">
                <a:latin typeface="Corbel" pitchFamily="34" charset="0"/>
              </a:rPr>
              <a:t>т.д</a:t>
            </a:r>
            <a:r>
              <a:rPr lang="ru-RU" sz="1600" dirty="0" smtClean="0">
                <a:latin typeface="Corbel" pitchFamily="34" charset="0"/>
              </a:rPr>
              <a:t>).</a:t>
            </a:r>
            <a:endParaRPr lang="ru-RU" sz="1600" dirty="0">
              <a:latin typeface="Corbe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1844824"/>
            <a:ext cx="17784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bel" pitchFamily="34" charset="0"/>
              </a:rPr>
              <a:t>Творческое развитие </a:t>
            </a:r>
            <a:r>
              <a:rPr lang="ru-RU" sz="1600" dirty="0" smtClean="0">
                <a:latin typeface="Corbel" pitchFamily="34" charset="0"/>
              </a:rPr>
              <a:t>(воображение)</a:t>
            </a:r>
            <a:endParaRPr lang="ru-RU" sz="1600" dirty="0">
              <a:latin typeface="Corbe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3717032"/>
            <a:ext cx="26642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bel" pitchFamily="34" charset="0"/>
              </a:rPr>
              <a:t>Математическое развитие</a:t>
            </a:r>
          </a:p>
          <a:p>
            <a:pPr algn="ctr"/>
            <a:r>
              <a:rPr lang="ru-RU" sz="1600" dirty="0" smtClean="0">
                <a:latin typeface="Corbel" pitchFamily="34" charset="0"/>
              </a:rPr>
              <a:t> (форма, размер, количество, пространство)</a:t>
            </a:r>
            <a:endParaRPr lang="ru-RU" sz="1600" dirty="0">
              <a:latin typeface="Corbe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3717032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bel" pitchFamily="34" charset="0"/>
              </a:rPr>
              <a:t>Обучение чтению </a:t>
            </a:r>
            <a:r>
              <a:rPr lang="ru-RU" sz="1600" dirty="0" smtClean="0">
                <a:latin typeface="Corbel" pitchFamily="34" charset="0"/>
              </a:rPr>
              <a:t>(звуковой анализ, буквы, слоги, слова и т.д.)</a:t>
            </a:r>
            <a:endParaRPr lang="ru-RU" sz="1600" dirty="0">
              <a:latin typeface="Corbe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5373216"/>
            <a:ext cx="504056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rbel" pitchFamily="34" charset="0"/>
              </a:rPr>
              <a:t>Развитие психических процессов</a:t>
            </a:r>
            <a:endParaRPr lang="ru-RU" sz="2400" dirty="0">
              <a:latin typeface="Corbel" pitchFamily="34" charset="0"/>
            </a:endParaRPr>
          </a:p>
        </p:txBody>
      </p:sp>
      <p:cxnSp>
        <p:nvCxnSpPr>
          <p:cNvPr id="19" name="Прямая со стрелкой 18"/>
          <p:cNvCxnSpPr>
            <a:stCxn id="11" idx="2"/>
            <a:endCxn id="12" idx="0"/>
          </p:cNvCxnSpPr>
          <p:nvPr/>
        </p:nvCxnSpPr>
        <p:spPr>
          <a:xfrm flipH="1">
            <a:off x="1619672" y="1196752"/>
            <a:ext cx="23762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3" idx="0"/>
          </p:cNvCxnSpPr>
          <p:nvPr/>
        </p:nvCxnSpPr>
        <p:spPr>
          <a:xfrm>
            <a:off x="3995936" y="1196752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  <a:endCxn id="14" idx="0"/>
          </p:cNvCxnSpPr>
          <p:nvPr/>
        </p:nvCxnSpPr>
        <p:spPr>
          <a:xfrm>
            <a:off x="3995936" y="1196752"/>
            <a:ext cx="28334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2"/>
            <a:endCxn id="17" idx="0"/>
          </p:cNvCxnSpPr>
          <p:nvPr/>
        </p:nvCxnSpPr>
        <p:spPr>
          <a:xfrm>
            <a:off x="2303748" y="4941168"/>
            <a:ext cx="20522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2"/>
            <a:endCxn id="17" idx="0"/>
          </p:cNvCxnSpPr>
          <p:nvPr/>
        </p:nvCxnSpPr>
        <p:spPr>
          <a:xfrm>
            <a:off x="4283968" y="3429000"/>
            <a:ext cx="7200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2"/>
            <a:endCxn id="17" idx="0"/>
          </p:cNvCxnSpPr>
          <p:nvPr/>
        </p:nvCxnSpPr>
        <p:spPr>
          <a:xfrm flipH="1">
            <a:off x="4355976" y="4941168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rbel" pitchFamily="34" charset="0"/>
              </a:rPr>
              <a:t>Предметно – развивающая среда</a:t>
            </a:r>
            <a:endParaRPr lang="ru-RU" sz="36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659194" y="3430434"/>
            <a:ext cx="1730269" cy="2380612"/>
          </a:xfrm>
          <a:prstGeom prst="rect">
            <a:avLst/>
          </a:prstGeom>
          <a:ln w="254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313" y="1066725"/>
            <a:ext cx="3735430" cy="3442395"/>
          </a:xfrm>
          <a:prstGeom prst="rect">
            <a:avLst/>
          </a:prstGeom>
          <a:ln w="254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5692" y="28983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86104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20743" y="40476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147" y="1047590"/>
            <a:ext cx="1588045" cy="17839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1720" y="58052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1" name="Picture 7" descr="http://www.razvitie.co.ua/images/vos/vos_06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059" y="3426947"/>
            <a:ext cx="1272578" cy="25922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3" name="Picture 9" descr="http://im3-tub-ru.yandex.net/i?id=49218974-2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237" y="1184799"/>
            <a:ext cx="1572767" cy="1572767"/>
          </a:xfrm>
          <a:prstGeom prst="rect">
            <a:avLst/>
          </a:prstGeom>
          <a:ln w="254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79912" y="60932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5" name="Picture 11" descr="http://www.razvitie.co.ua/images/vos/vos_05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011" y="4662428"/>
            <a:ext cx="2771800" cy="15270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72200" y="63093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8202" y="188641"/>
            <a:ext cx="13577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980729"/>
            <a:ext cx="432048" cy="15483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Квадрат Воскобовича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149080"/>
            <a:ext cx="2602632" cy="20882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28926" y="928670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rbe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492896"/>
            <a:ext cx="2376264" cy="20162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46117"/>
            <a:ext cx="2674639" cy="202623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8" name="Picture 8" descr="http://www.zodiak-kniga.ru/pics/items/1448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581128"/>
            <a:ext cx="1690833" cy="1899396"/>
          </a:xfrm>
          <a:prstGeom prst="rect">
            <a:avLst/>
          </a:prstGeom>
          <a:noFill/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691680" cy="17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Фонарики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268760"/>
            <a:ext cx="2649828" cy="20162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9" y="4293096"/>
            <a:ext cx="2702568" cy="20162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291258"/>
            <a:ext cx="2498701" cy="308195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61653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73216"/>
            <a:ext cx="1670443" cy="1264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Лепестки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276872"/>
            <a:ext cx="2232248" cy="29435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866552"/>
            <a:ext cx="2214729" cy="277847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719" y="3789041"/>
            <a:ext cx="2214729" cy="284886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20460"/>
            <a:ext cx="1872208" cy="141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92697"/>
            <a:ext cx="2746144" cy="230425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692697"/>
            <a:ext cx="2736304" cy="230425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582308"/>
            <a:ext cx="2808312" cy="222295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Чудо – соты»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2129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«Чудо – крестики»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02128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«Логоформочки»</a:t>
            </a:r>
            <a:endParaRPr lang="ru-RU" dirty="0"/>
          </a:p>
        </p:txBody>
      </p:sp>
      <p:pic>
        <p:nvPicPr>
          <p:cNvPr id="10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73216"/>
            <a:ext cx="1670443" cy="1264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rbel" pitchFamily="34" charset="0"/>
              </a:rPr>
              <a:t> Кораблики </a:t>
            </a:r>
            <a:br>
              <a:rPr lang="ru-RU" dirty="0" smtClean="0">
                <a:solidFill>
                  <a:srgbClr val="0070C0"/>
                </a:solidFill>
                <a:latin typeface="Corbe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Corbel" pitchFamily="34" charset="0"/>
              </a:rPr>
              <a:t>«Плюх-плюх» и «Брызг-брызг»</a:t>
            </a:r>
            <a:endParaRPr lang="ru-RU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8640"/>
            <a:ext cx="128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142127"/>
            <a:ext cx="2160240" cy="193053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922" y="3391286"/>
            <a:ext cx="2311426" cy="19819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128" y="4225912"/>
            <a:ext cx="2284296" cy="20878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67744" y="50851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" descr="http://mediasubs.ru/group/uploads/es/estestvennoe-roditelsvo/image2/jktMzk3Nj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73216"/>
            <a:ext cx="1670443" cy="126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145</Words>
  <Application>Microsoft Office PowerPoint</Application>
  <PresentationFormat>Экран (4:3)</PresentationFormat>
  <Paragraphs>52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Тема Office</vt:lpstr>
      <vt:lpstr>Развитие математических представлений  у детей с помощью  игр Воскобовича</vt:lpstr>
      <vt:lpstr> «Без игры нет, и не может быть полноценного умственного развития.   Игра – это огромное, светлое окно, через которое в духовный мир ребёнка вливается поток представлений, понятий.   Игра – это искра, зажигающая огонёк пытливости, любознательности».                                                               В.А. Сухомлинский </vt:lpstr>
      <vt:lpstr>Презентация PowerPoint</vt:lpstr>
      <vt:lpstr>Предметно – развивающая среда</vt:lpstr>
      <vt:lpstr>Квадрат Воскобовича</vt:lpstr>
      <vt:lpstr>Фонарики</vt:lpstr>
      <vt:lpstr> Лепестки</vt:lpstr>
      <vt:lpstr> </vt:lpstr>
      <vt:lpstr> Кораблики  «Плюх-плюх» и «Брызг-брызг»</vt:lpstr>
      <vt:lpstr> Коврограф «Ларчик»</vt:lpstr>
      <vt:lpstr> «Фиолетовый лес»</vt:lpstr>
      <vt:lpstr>Радости в играх – успехов в развитии!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детей с помощью игр Воскобовича</dc:title>
  <dc:creator>СтВоспитатель</dc:creator>
  <cp:lastModifiedBy>garusovayg@outlook.com</cp:lastModifiedBy>
  <cp:revision>79</cp:revision>
  <dcterms:created xsi:type="dcterms:W3CDTF">2014-02-04T09:22:59Z</dcterms:created>
  <dcterms:modified xsi:type="dcterms:W3CDTF">2022-04-01T09:16:53Z</dcterms:modified>
</cp:coreProperties>
</file>