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72" r:id="rId6"/>
    <p:sldId id="261" r:id="rId7"/>
    <p:sldId id="262" r:id="rId8"/>
    <p:sldId id="263" r:id="rId9"/>
    <p:sldId id="269" r:id="rId10"/>
    <p:sldId id="264" r:id="rId11"/>
    <p:sldId id="268" r:id="rId12"/>
    <p:sldId id="271" r:id="rId13"/>
    <p:sldId id="270" r:id="rId14"/>
    <p:sldId id="265" r:id="rId15"/>
    <p:sldId id="273" r:id="rId16"/>
    <p:sldId id="25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9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7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2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DE05E79-ABD2-A948-B0E3-2C63AD5D96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59000" y="2803525"/>
            <a:ext cx="914400" cy="91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98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5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8BCD-3AD2-F640-8676-F4238A78397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1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9" y="744635"/>
            <a:ext cx="7886700" cy="265283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</a:rPr>
              <a:t>Алгоритм образовательного со-бытия</a:t>
            </a:r>
          </a:p>
          <a:p>
            <a:r>
              <a:rPr lang="ru-RU" sz="1900" dirty="0"/>
              <a:t>Формирование потребности</a:t>
            </a:r>
          </a:p>
          <a:p>
            <a:r>
              <a:rPr lang="ru-RU" sz="1900" dirty="0"/>
              <a:t>Формирование образа желаемого </a:t>
            </a:r>
            <a:r>
              <a:rPr lang="ru-RU" sz="1900" dirty="0" smtClean="0"/>
              <a:t>результата</a:t>
            </a:r>
          </a:p>
          <a:p>
            <a:r>
              <a:rPr lang="ru-RU" sz="1900" dirty="0"/>
              <a:t>Формирование мотивации</a:t>
            </a:r>
          </a:p>
          <a:p>
            <a:r>
              <a:rPr lang="ru-RU" sz="1900" dirty="0"/>
              <a:t>Целеполагание</a:t>
            </a:r>
          </a:p>
          <a:p>
            <a:r>
              <a:rPr lang="ru-RU" sz="1900" dirty="0"/>
              <a:t>Планирование</a:t>
            </a:r>
          </a:p>
          <a:p>
            <a:r>
              <a:rPr lang="ru-RU" sz="1900" dirty="0" smtClean="0"/>
              <a:t>Деятельность</a:t>
            </a:r>
          </a:p>
          <a:p>
            <a:r>
              <a:rPr lang="ru-RU" sz="1900" dirty="0"/>
              <a:t>Оценка результатов</a:t>
            </a:r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622168" y="2947014"/>
            <a:ext cx="8521832" cy="175111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Содержательный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194092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9" y="869146"/>
            <a:ext cx="7886700" cy="288292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Единые образовательные технологии</a:t>
            </a:r>
          </a:p>
          <a:p>
            <a:r>
              <a:rPr lang="ru-RU" sz="1800" dirty="0"/>
              <a:t>Проектная деятельность</a:t>
            </a:r>
          </a:p>
          <a:p>
            <a:r>
              <a:rPr lang="ru-RU" sz="1800" dirty="0"/>
              <a:t>Исследовательская деятельность</a:t>
            </a:r>
          </a:p>
          <a:p>
            <a:r>
              <a:rPr lang="ru-RU" sz="1800" dirty="0"/>
              <a:t>Игровая деятельность</a:t>
            </a:r>
          </a:p>
          <a:p>
            <a:r>
              <a:rPr lang="ru-RU" sz="1800" dirty="0"/>
              <a:t>Проблемное </a:t>
            </a:r>
            <a:r>
              <a:rPr lang="ru-RU" sz="1800" dirty="0" smtClean="0"/>
              <a:t>обучение</a:t>
            </a:r>
          </a:p>
          <a:p>
            <a:r>
              <a:rPr lang="ru-RU" sz="1800" dirty="0"/>
              <a:t>Метод открытых </a:t>
            </a:r>
            <a:r>
              <a:rPr lang="ru-RU" sz="1800" dirty="0" smtClean="0"/>
              <a:t>задач</a:t>
            </a:r>
          </a:p>
          <a:p>
            <a:r>
              <a:rPr lang="ru-RU" sz="1800" dirty="0" smtClean="0"/>
              <a:t>Формирующее оценивание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499620" y="3586654"/>
            <a:ext cx="8521832" cy="142958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Содержательный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31783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A44726-4DC9-A840-B313-C119BBAF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3865"/>
            <a:ext cx="7886700" cy="26464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</a:rPr>
              <a:t>Повышение профессиональной компетентности педагогов</a:t>
            </a:r>
          </a:p>
          <a:p>
            <a:r>
              <a:rPr lang="ru-RU" sz="1900" dirty="0"/>
              <a:t>Курсы повышения квалификации </a:t>
            </a:r>
            <a:endParaRPr lang="ru-RU" sz="1900" dirty="0" smtClean="0"/>
          </a:p>
          <a:p>
            <a:r>
              <a:rPr lang="ru-RU" sz="1900" dirty="0" smtClean="0"/>
              <a:t>Творческая </a:t>
            </a:r>
            <a:r>
              <a:rPr lang="ru-RU" sz="1900" dirty="0"/>
              <a:t>группа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Регулярный методический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семинар</a:t>
            </a:r>
          </a:p>
          <a:p>
            <a:pPr marL="0" indent="0">
              <a:buNone/>
            </a:pPr>
            <a:r>
              <a:rPr lang="ru-RU" dirty="0" smtClean="0"/>
              <a:t>   1</a:t>
            </a:r>
            <a:r>
              <a:rPr lang="ru-RU" dirty="0"/>
              <a:t>) </a:t>
            </a:r>
            <a:r>
              <a:rPr lang="ru-RU" sz="1900" dirty="0" smtClean="0"/>
              <a:t>практикумы</a:t>
            </a:r>
          </a:p>
          <a:p>
            <a:pPr marL="0" indent="0">
              <a:buNone/>
            </a:pPr>
            <a:r>
              <a:rPr lang="ru-RU" sz="1900" dirty="0" smtClean="0"/>
              <a:t>   2</a:t>
            </a:r>
            <a:r>
              <a:rPr lang="ru-RU" sz="1900" dirty="0"/>
              <a:t>) </a:t>
            </a:r>
            <a:r>
              <a:rPr lang="ru-RU" sz="1900" dirty="0" smtClean="0"/>
              <a:t>игры</a:t>
            </a:r>
          </a:p>
          <a:p>
            <a:pPr marL="0" indent="0">
              <a:buNone/>
            </a:pPr>
            <a:r>
              <a:rPr lang="ru-RU" sz="1900" dirty="0" smtClean="0"/>
              <a:t>   3</a:t>
            </a:r>
            <a:r>
              <a:rPr lang="ru-RU" sz="1900" dirty="0"/>
              <a:t>) </a:t>
            </a:r>
            <a:r>
              <a:rPr lang="ru-RU" sz="1900" dirty="0" smtClean="0"/>
              <a:t>тренинги</a:t>
            </a:r>
          </a:p>
          <a:p>
            <a:pPr marL="0" indent="0">
              <a:buNone/>
            </a:pPr>
            <a:r>
              <a:rPr lang="ru-RU" sz="1900" dirty="0" smtClean="0"/>
              <a:t>   4</a:t>
            </a:r>
            <a:r>
              <a:rPr lang="ru-RU" sz="1900" dirty="0"/>
              <a:t>) мастер - классы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499620" y="3429000"/>
            <a:ext cx="8521832" cy="136371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215736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3088354" y="3966431"/>
            <a:ext cx="6451673" cy="102756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292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Разновозрастное сотрудничество для дошкольников: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5642"/>
            <a:ext cx="5685541" cy="32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2680138" y="3791607"/>
            <a:ext cx="6837928" cy="11300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3409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Разновозрастное сотрудничество дает возможность школьникам: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9709"/>
            <a:ext cx="5622238" cy="30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94D1664B-0912-8D4F-B06B-6F1DD4FE2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624" r="-5815"/>
          <a:stretch/>
        </p:blipFill>
        <p:spPr>
          <a:xfrm>
            <a:off x="2325414" y="3791607"/>
            <a:ext cx="5439103" cy="113004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8CC2F6-2D47-E646-A8DC-C9DDF806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3409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Особенности организации образовательного со-бытия: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78" y="2155352"/>
            <a:ext cx="1747152" cy="1455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090" y="751311"/>
            <a:ext cx="2033751" cy="1223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428" y="683420"/>
            <a:ext cx="2794648" cy="1276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48" y="1129807"/>
            <a:ext cx="2369738" cy="998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166" y="2310243"/>
            <a:ext cx="3025765" cy="1107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24003"/>
            <a:ext cx="2908689" cy="1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6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6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906EA72-B954-8A42-A86C-75A1748C11AF}"/>
              </a:ext>
            </a:extLst>
          </p:cNvPr>
          <p:cNvSpPr txBox="1">
            <a:spLocks/>
          </p:cNvSpPr>
          <p:nvPr/>
        </p:nvSpPr>
        <p:spPr>
          <a:xfrm>
            <a:off x="2522483" y="394295"/>
            <a:ext cx="6385033" cy="171511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</a:rPr>
              <a:t>Особенности преемственности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</a:rPr>
              <a:t>между детским садом </a:t>
            </a: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школой на основе </a:t>
            </a:r>
            <a:r>
              <a:rPr lang="ru-RU" sz="3200" dirty="0" smtClean="0">
                <a:solidFill>
                  <a:srgbClr val="002060"/>
                </a:solidFill>
              </a:rPr>
              <a:t>разновозрастной </a:t>
            </a:r>
            <a:endParaRPr lang="ru-RU" sz="32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</a:rPr>
              <a:t>со-бытийной </a:t>
            </a:r>
            <a:r>
              <a:rPr lang="ru-RU" sz="3200" dirty="0" smtClean="0">
                <a:solidFill>
                  <a:srgbClr val="002060"/>
                </a:solidFill>
              </a:rPr>
              <a:t>общности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6F01E-66B5-5B41-A218-0EF86B0A0CE3}"/>
              </a:ext>
            </a:extLst>
          </p:cNvPr>
          <p:cNvSpPr txBox="1"/>
          <p:nvPr/>
        </p:nvSpPr>
        <p:spPr>
          <a:xfrm>
            <a:off x="3552216" y="2364898"/>
            <a:ext cx="56809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Выступающий: 12. Трошина Елена Владимировна,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i="1" dirty="0" smtClean="0">
                <a:solidFill>
                  <a:srgbClr val="002060"/>
                </a:solidFill>
              </a:rPr>
              <a:t>Ярославская область г. Гаврилов – Ям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4F542018-9594-8C4B-A70C-A40DE08DE02D}"/>
              </a:ext>
            </a:extLst>
          </p:cNvPr>
          <p:cNvSpPr txBox="1">
            <a:spLocks/>
          </p:cNvSpPr>
          <p:nvPr/>
        </p:nvSpPr>
        <p:spPr>
          <a:xfrm>
            <a:off x="433552" y="335995"/>
            <a:ext cx="8150772" cy="18317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12. Обеспечение преемственности дошкольного, начального общего и основного общего образования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A14A8-F8FA-874A-96E3-E66F031E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21" y="512748"/>
            <a:ext cx="8237482" cy="971632"/>
          </a:xfrm>
        </p:spPr>
        <p:txBody>
          <a:bodyPr>
            <a:noAutofit/>
          </a:bodyPr>
          <a:lstStyle/>
          <a:p>
            <a:r>
              <a:rPr lang="ru-RU" sz="2800" b="1" dirty="0"/>
              <a:t>Обеспечение преемственности </a:t>
            </a:r>
            <a:r>
              <a:rPr lang="ru-RU" sz="2800" b="1" dirty="0" smtClean="0"/>
              <a:t>между дошкольном </a:t>
            </a:r>
            <a:r>
              <a:rPr lang="ru-RU" sz="2800" b="1" dirty="0"/>
              <a:t>и начальным общим образованием одна из сложных задач при реализации стандартов ДО и НОО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E5485C-1F21-DE45-A506-469E76523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191" y="2495333"/>
            <a:ext cx="1842579" cy="18007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916087"/>
            <a:ext cx="2892766" cy="2316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931" y="1484380"/>
            <a:ext cx="2933709" cy="3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A14A8-F8FA-874A-96E3-E66F031E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71632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Основные образовательные программы детского сада и школы как модель реализации </a:t>
            </a:r>
            <a:r>
              <a:rPr lang="ru-RU" sz="2800" b="1" dirty="0" smtClean="0"/>
              <a:t>преемственности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5718B-2067-2842-ACCB-AC4AA1A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5476"/>
            <a:ext cx="4131609" cy="37541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Разделы </a:t>
            </a:r>
            <a:r>
              <a:rPr lang="ru-RU" sz="2400" b="1" dirty="0">
                <a:solidFill>
                  <a:srgbClr val="FF0000"/>
                </a:solidFill>
              </a:rPr>
              <a:t>программ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E5485C-1F21-DE45-A506-469E76523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907" y="1107968"/>
            <a:ext cx="3052444" cy="2983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630" y="2081742"/>
            <a:ext cx="2820628" cy="787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43" y="2827986"/>
            <a:ext cx="3018602" cy="838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242" y="3582661"/>
            <a:ext cx="3139404" cy="8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7F97B-B4B1-AD40-9508-43F855BB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Целевой раздел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E3F306C-51D2-B740-8749-E5E2D1DE1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2907"/>
            <a:ext cx="6268764" cy="37541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Цель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/>
              <a:t>интеграции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/>
              <a:t>детского сада и школы – </a:t>
            </a:r>
            <a:r>
              <a:rPr lang="ru-RU" sz="1800" dirty="0" smtClean="0"/>
              <a:t>личностное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развитие </a:t>
            </a:r>
            <a:r>
              <a:rPr lang="ru-RU" sz="1800" dirty="0"/>
              <a:t>ребенка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Ведущая идея </a:t>
            </a:r>
            <a:r>
              <a:rPr lang="ru-RU" sz="1800" dirty="0"/>
              <a:t>– становление индивидуальности ребенка </a:t>
            </a:r>
            <a:r>
              <a:rPr lang="ru-RU" sz="1800" dirty="0" smtClean="0"/>
              <a:t>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</a:t>
            </a:r>
            <a:r>
              <a:rPr lang="ru-RU" sz="1800" dirty="0"/>
              <a:t>совместной деятельности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Основы организации совместной деятельности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ru-RU" sz="1800" dirty="0"/>
              <a:t>реализация через детские сообщества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ru-RU" sz="1800" dirty="0" smtClean="0"/>
              <a:t>взаимосвязь </a:t>
            </a:r>
            <a:r>
              <a:rPr lang="ru-RU" sz="1800" dirty="0"/>
              <a:t>между старшими и младшими детьми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ru-RU" sz="1800" dirty="0" smtClean="0"/>
              <a:t>учет </a:t>
            </a:r>
            <a:r>
              <a:rPr lang="ru-RU" sz="1800" dirty="0"/>
              <a:t>потребностей </a:t>
            </a:r>
            <a:r>
              <a:rPr lang="ru-RU" sz="1800" dirty="0" smtClean="0"/>
              <a:t>детей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58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215D38-FC5B-FC47-BCAA-E179266CB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127" y="2264322"/>
            <a:ext cx="1791092" cy="22979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25EE5-643D-6F4F-8D32-9233A15A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95" y="264359"/>
            <a:ext cx="7886700" cy="236933"/>
          </a:xfrm>
        </p:spPr>
        <p:txBody>
          <a:bodyPr>
            <a:noAutofit/>
          </a:bodyPr>
          <a:lstStyle/>
          <a:p>
            <a:r>
              <a:rPr lang="ru-RU" sz="3000" b="1" dirty="0"/>
              <a:t>Целевой раздел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EACFE11-FF72-324B-A0C2-A5BACC6C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77" y="957368"/>
            <a:ext cx="6903366" cy="37541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Концептуальная основа совместной деятельности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системно </a:t>
            </a:r>
            <a:r>
              <a:rPr lang="ru-RU" sz="1800" dirty="0"/>
              <a:t>– </a:t>
            </a:r>
            <a:r>
              <a:rPr lang="ru-RU" sz="1800" dirty="0" err="1"/>
              <a:t>деятельностный</a:t>
            </a:r>
            <a:r>
              <a:rPr lang="ru-RU" sz="1800" dirty="0"/>
              <a:t> подход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личностный подход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Образовательное со-бытие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</a:rPr>
              <a:t>как форма организации образовательной 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32092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2D930-4A9E-1E48-BEF9-828BABEB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4697"/>
          </a:xfrm>
        </p:spPr>
        <p:txBody>
          <a:bodyPr>
            <a:noAutofit/>
          </a:bodyPr>
          <a:lstStyle/>
          <a:p>
            <a:r>
              <a:rPr lang="ru-RU" sz="2800" b="1" dirty="0"/>
              <a:t>Целевой раздел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7F2AFB-7A31-894C-AC41-0C45FDCE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49" y="2858077"/>
            <a:ext cx="4252003" cy="1875935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1035C94-B7C5-FA43-8D41-3653998498E0}"/>
              </a:ext>
            </a:extLst>
          </p:cNvPr>
          <p:cNvSpPr txBox="1">
            <a:spLocks/>
          </p:cNvSpPr>
          <p:nvPr/>
        </p:nvSpPr>
        <p:spPr>
          <a:xfrm>
            <a:off x="628650" y="1187777"/>
            <a:ext cx="7886700" cy="164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B602CED-9A30-664F-ADE5-DC9881698A46}"/>
              </a:ext>
            </a:extLst>
          </p:cNvPr>
          <p:cNvSpPr txBox="1">
            <a:spLocks/>
          </p:cNvSpPr>
          <p:nvPr/>
        </p:nvSpPr>
        <p:spPr>
          <a:xfrm>
            <a:off x="4427652" y="3017755"/>
            <a:ext cx="4329849" cy="1875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0" y="1373674"/>
            <a:ext cx="2009210" cy="1176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77" y="1236502"/>
            <a:ext cx="463336" cy="1450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963" y="1175411"/>
            <a:ext cx="2158171" cy="11156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326" y="584979"/>
            <a:ext cx="3534654" cy="36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2D930-4A9E-1E48-BEF9-828BABEB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423"/>
            <a:ext cx="7886700" cy="604697"/>
          </a:xfrm>
        </p:spPr>
        <p:txBody>
          <a:bodyPr>
            <a:noAutofit/>
          </a:bodyPr>
          <a:lstStyle/>
          <a:p>
            <a:r>
              <a:rPr lang="ru-RU" sz="2800" b="1" dirty="0"/>
              <a:t>Целевой раздел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1035C94-B7C5-FA43-8D41-3653998498E0}"/>
              </a:ext>
            </a:extLst>
          </p:cNvPr>
          <p:cNvSpPr txBox="1">
            <a:spLocks/>
          </p:cNvSpPr>
          <p:nvPr/>
        </p:nvSpPr>
        <p:spPr>
          <a:xfrm>
            <a:off x="626721" y="705120"/>
            <a:ext cx="7886700" cy="164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Планируемые результаты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92" y="1249622"/>
            <a:ext cx="3445464" cy="854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56" y="1309817"/>
            <a:ext cx="3269814" cy="8704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38" y="1574293"/>
            <a:ext cx="1040524" cy="204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451" y="1972175"/>
            <a:ext cx="4224894" cy="4450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86" y="2374178"/>
            <a:ext cx="7234398" cy="22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44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214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Обеспечение преемственности между дошкольном и начальным общим образованием одна из сложных задач при реализации стандартов ДО и НОО</vt:lpstr>
      <vt:lpstr>Основные образовательные программы детского сада и школы как модель реализации преемственности</vt:lpstr>
      <vt:lpstr>Целевой раздел</vt:lpstr>
      <vt:lpstr>Целевой раздел</vt:lpstr>
      <vt:lpstr>Целевой раздел </vt:lpstr>
      <vt:lpstr>Целевой раздел</vt:lpstr>
      <vt:lpstr>Содержательный раздел</vt:lpstr>
      <vt:lpstr>Содержательный раздел</vt:lpstr>
      <vt:lpstr>Организационный раздел</vt:lpstr>
      <vt:lpstr>Разновозрастное сотрудничество для дошкольников:</vt:lpstr>
      <vt:lpstr>Разновозрастное сотрудничество дает возможность школьникам:</vt:lpstr>
      <vt:lpstr>Особенности организации образовательного со-бытия: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29</cp:revision>
  <dcterms:created xsi:type="dcterms:W3CDTF">2022-02-24T08:56:00Z</dcterms:created>
  <dcterms:modified xsi:type="dcterms:W3CDTF">2022-03-15T09:21:26Z</dcterms:modified>
</cp:coreProperties>
</file>